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20.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44.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48" Type="http://schemas.openxmlformats.org/officeDocument/2006/relationships/slide" Target="slides/slide43.xml"/><Relationship Id="rId47" Type="http://schemas.openxmlformats.org/officeDocument/2006/relationships/slide" Target="slides/slide42.xml"/><Relationship Id="rId29" Type="http://schemas.openxmlformats.org/officeDocument/2006/relationships/slide" Target="slides/slide24.xml"/><Relationship Id="rId49" Type="http://schemas.openxmlformats.org/officeDocument/2006/relationships/slide" Target="slides/slide4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2.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42" Type="http://schemas.openxmlformats.org/officeDocument/2006/relationships/slide" Target="slides/slide37.xml"/><Relationship Id="rId3" Type="http://schemas.openxmlformats.org/officeDocument/2006/relationships/tableStyles" Target="tableStyles.xml"/><Relationship Id="rId24" Type="http://schemas.openxmlformats.org/officeDocument/2006/relationships/slide" Target="slides/slide19.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 name="Shape 35"/>
        <p:cNvGrpSpPr/>
        <p:nvPr/>
      </p:nvGrpSpPr>
      <p:grpSpPr>
        <a:xfrm>
          <a:off x="0" y="0"/>
          <a:ext cx="0" cy="0"/>
          <a:chOff x="0" y="0"/>
          <a:chExt cx="0" cy="0"/>
        </a:xfrm>
      </p:grpSpPr>
      <p:sp>
        <p:nvSpPr>
          <p:cNvPr id="36" name="Shape 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7" name="Shape 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5" name="Shape 10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7" name="Shape 15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 name="Shape 42"/>
        <p:cNvGrpSpPr/>
        <p:nvPr/>
      </p:nvGrpSpPr>
      <p:grpSpPr>
        <a:xfrm>
          <a:off x="0" y="0"/>
          <a:ext cx="0" cy="0"/>
          <a:chOff x="0" y="0"/>
          <a:chExt cx="0" cy="0"/>
        </a:xfrm>
      </p:grpSpPr>
      <p:sp>
        <p:nvSpPr>
          <p:cNvPr id="43" name="Shape 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4" name="Shape 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2" name="Shape 2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69" name="Shape 2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32" name="Shape 33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72" name="Shape 3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93" name="Shape 3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00" name="Shape 40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 name="Shape 18"/>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 name="Shape 19"/>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 name="Shape 20"/>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4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 name="Shape 23"/>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360"/>
              </a:spcBef>
              <a:buSzPct val="100000"/>
              <a:buNone/>
              <a:defRPr sz="1800"/>
            </a:lvl1pPr>
          </a:lstStyle>
          <a:p/>
        </p:txBody>
      </p:sp>
      <p:sp>
        <p:nvSpPr>
          <p:cNvPr id="26" name="Shape 26"/>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600"/>
          </a:xfrm>
          <a:prstGeom prst="rect">
            <a:avLst/>
          </a:prstGeom>
        </p:spPr>
        <p:txBody>
          <a:bodyPr anchorCtr="0" anchor="ctr" bIns="91425" lIns="91425" rIns="91425" tIns="91425">
            <a:noAutofit/>
          </a:bodyPr>
          <a:lstStyle>
            <a:lvl1pPr rtl="0">
              <a:spcBef>
                <a:spcPts val="0"/>
              </a:spcBef>
              <a:buNone/>
              <a:defRPr/>
            </a:lvl1p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00.jpg"/><Relationship Id="rId4" Type="http://schemas.openxmlformats.org/officeDocument/2006/relationships/slideLayout" Target="../slideLayouts/slideLayout3.xml"/><Relationship Id="rId3" Type="http://schemas.openxmlformats.org/officeDocument/2006/relationships/slideLayout" Target="../slideLayouts/slideLayout2.xml"/><Relationship Id="rId6" Type="http://schemas.openxmlformats.org/officeDocument/2006/relationships/slideLayout" Target="../slideLayouts/slideLayout5.xml"/><Relationship Id="rId5" Type="http://schemas.openxmlformats.org/officeDocument/2006/relationships/slideLayout" Target="../slideLayouts/slideLayout4.xml"/><Relationship Id="rId8" Type="http://schemas.openxmlformats.org/officeDocument/2006/relationships/theme" Target="../theme/theme1.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b" bIns="91425" lIns="91425" rIns="91425" tIns="91425"/>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lvl1pPr rtl="0" algn="r">
              <a:spcBef>
                <a:spcPts val="0"/>
              </a:spcBef>
              <a:buNone/>
              <a:defRPr sz="1300">
                <a:solidFill>
                  <a:schemeClr val="dk1"/>
                </a:solidFill>
              </a:defRPr>
            </a:lvl1pPr>
          </a:lstStyle>
          <a:p>
            <a:pPr lvl="0">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01.png"/><Relationship Id="rId3" Type="http://schemas.openxmlformats.org/officeDocument/2006/relationships/image" Target="../media/image0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06.png"/><Relationship Id="rId3" Type="http://schemas.openxmlformats.org/officeDocument/2006/relationships/image" Target="../media/image0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05.png"/><Relationship Id="rId3" Type="http://schemas.openxmlformats.org/officeDocument/2006/relationships/image" Target="../media/image0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7.png"/><Relationship Id="rId6" Type="http://schemas.openxmlformats.org/officeDocument/2006/relationships/image" Target="../media/image25.png"/><Relationship Id="rId5" Type="http://schemas.openxmlformats.org/officeDocument/2006/relationships/image" Target="../media/image18.png"/><Relationship Id="rId7" Type="http://schemas.openxmlformats.org/officeDocument/2006/relationships/image" Target="../media/image0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2.png"/><Relationship Id="rId6" Type="http://schemas.openxmlformats.org/officeDocument/2006/relationships/image" Target="../media/image04.png"/><Relationship Id="rId5"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openxmlformats.org/officeDocument/2006/relationships/image" Target="../media/image0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1583342"/>
            <a:ext cx="7772400" cy="1159799"/>
          </a:xfrm>
          <a:prstGeom prst="rect">
            <a:avLst/>
          </a:prstGeom>
        </p:spPr>
        <p:txBody>
          <a:bodyPr anchorCtr="0" anchor="b" bIns="91425" lIns="91425" rIns="91425" tIns="91425">
            <a:noAutofit/>
          </a:bodyPr>
          <a:lstStyle/>
          <a:p>
            <a:pPr rtl="0">
              <a:spcBef>
                <a:spcPts val="0"/>
              </a:spcBef>
              <a:buNone/>
            </a:pPr>
            <a:r>
              <a:rPr lang="en"/>
              <a:t>Thunder Chickens</a:t>
            </a:r>
          </a:p>
          <a:p>
            <a:pPr rtl="0">
              <a:spcBef>
                <a:spcPts val="0"/>
              </a:spcBef>
              <a:buNone/>
            </a:pPr>
            <a:r>
              <a:rPr lang="en" sz="1800"/>
              <a:t>CSE 2410 : Introduction to Software Engineering</a:t>
            </a:r>
          </a:p>
          <a:p>
            <a:pPr rtl="0">
              <a:spcBef>
                <a:spcPts val="0"/>
              </a:spcBef>
              <a:buNone/>
            </a:pPr>
            <a:r>
              <a:rPr lang="en" sz="1800"/>
              <a:t>Final Group Presentation</a:t>
            </a:r>
          </a:p>
        </p:txBody>
      </p:sp>
      <p:sp>
        <p:nvSpPr>
          <p:cNvPr id="31" name="Shape 31"/>
          <p:cNvSpPr txBox="1"/>
          <p:nvPr>
            <p:ph idx="1" type="subTitle"/>
          </p:nvPr>
        </p:nvSpPr>
        <p:spPr>
          <a:xfrm>
            <a:off x="685800" y="2840053"/>
            <a:ext cx="7772400" cy="784799"/>
          </a:xfrm>
          <a:prstGeom prst="rect">
            <a:avLst/>
          </a:prstGeom>
        </p:spPr>
        <p:txBody>
          <a:bodyPr anchorCtr="0" anchor="t" bIns="91425" lIns="91425" rIns="91425" tIns="91425">
            <a:noAutofit/>
          </a:bodyPr>
          <a:lstStyle/>
          <a:p>
            <a:pPr rtl="0">
              <a:spcBef>
                <a:spcPts val="0"/>
              </a:spcBef>
              <a:buNone/>
            </a:pPr>
            <a:r>
              <a:rPr lang="en" sz="2400"/>
              <a:t>Austin Haggard</a:t>
            </a:r>
          </a:p>
          <a:p>
            <a:pPr rtl="0">
              <a:spcBef>
                <a:spcPts val="0"/>
              </a:spcBef>
              <a:buNone/>
            </a:pPr>
            <a:r>
              <a:rPr lang="en" sz="2400"/>
              <a:t>Ahmad Hijazi</a:t>
            </a:r>
          </a:p>
          <a:p>
            <a:pPr rtl="0">
              <a:spcBef>
                <a:spcPts val="0"/>
              </a:spcBef>
              <a:buNone/>
            </a:pPr>
            <a:r>
              <a:rPr lang="en" sz="2400"/>
              <a:t>Abdullah Alsaraf</a:t>
            </a:r>
          </a:p>
          <a:p>
            <a:pPr rtl="0">
              <a:spcBef>
                <a:spcPts val="0"/>
              </a:spcBef>
              <a:buNone/>
            </a:pPr>
            <a:r>
              <a:rPr lang="en" sz="2400"/>
              <a:t>Abhijay Mahajan</a:t>
            </a:r>
          </a:p>
        </p:txBody>
      </p:sp>
      <p:pic>
        <p:nvPicPr>
          <p:cNvPr id="32" name="Shape 32"/>
          <p:cNvPicPr preferRelativeResize="0"/>
          <p:nvPr/>
        </p:nvPicPr>
        <p:blipFill>
          <a:blip r:embed="rId3">
            <a:alphaModFix/>
          </a:blip>
          <a:stretch>
            <a:fillRect/>
          </a:stretch>
        </p:blipFill>
        <p:spPr>
          <a:xfrm>
            <a:off x="53874" y="0"/>
            <a:ext cx="1658248" cy="1583352"/>
          </a:xfrm>
          <a:prstGeom prst="rect">
            <a:avLst/>
          </a:prstGeom>
          <a:noFill/>
          <a:ln>
            <a:noFill/>
          </a:ln>
        </p:spPr>
      </p:pic>
      <p:pic>
        <p:nvPicPr>
          <p:cNvPr id="33" name="Shape 33"/>
          <p:cNvPicPr preferRelativeResize="0"/>
          <p:nvPr/>
        </p:nvPicPr>
        <p:blipFill>
          <a:blip r:embed="rId3">
            <a:alphaModFix/>
          </a:blip>
          <a:stretch>
            <a:fillRect/>
          </a:stretch>
        </p:blipFill>
        <p:spPr>
          <a:xfrm flipH="1">
            <a:off x="7413999" y="0"/>
            <a:ext cx="1658248" cy="1583352"/>
          </a:xfrm>
          <a:prstGeom prst="rect">
            <a:avLst/>
          </a:prstGeom>
          <a:noFill/>
          <a:ln>
            <a:noFill/>
          </a:ln>
        </p:spPr>
      </p:pic>
      <p:pic>
        <p:nvPicPr>
          <p:cNvPr id="34" name="Shape 34"/>
          <p:cNvPicPr preferRelativeResize="0"/>
          <p:nvPr/>
        </p:nvPicPr>
        <p:blipFill>
          <a:blip r:embed="rId4">
            <a:alphaModFix/>
          </a:blip>
          <a:stretch>
            <a:fillRect/>
          </a:stretch>
        </p:blipFill>
        <p:spPr>
          <a:xfrm rot="9236432">
            <a:off x="1655149" y="-798204"/>
            <a:ext cx="5815000" cy="3270961"/>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After</a:t>
            </a:r>
          </a:p>
        </p:txBody>
      </p:sp>
      <p:sp>
        <p:nvSpPr>
          <p:cNvPr id="99" name="Shape 9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00" name="Shape 100"/>
          <p:cNvPicPr preferRelativeResize="0"/>
          <p:nvPr/>
        </p:nvPicPr>
        <p:blipFill>
          <a:blip r:embed="rId3">
            <a:alphaModFix/>
          </a:blip>
          <a:stretch>
            <a:fillRect/>
          </a:stretch>
        </p:blipFill>
        <p:spPr>
          <a:xfrm>
            <a:off x="2448050" y="719687"/>
            <a:ext cx="3695700" cy="4124325"/>
          </a:xfrm>
          <a:prstGeom prst="rect">
            <a:avLst/>
          </a:prstGeom>
          <a:noFill/>
          <a:ln>
            <a:noFill/>
          </a:ln>
        </p:spPr>
      </p:pic>
      <p:cxnSp>
        <p:nvCxnSpPr>
          <p:cNvPr id="101" name="Shape 101"/>
          <p:cNvCxnSpPr/>
          <p:nvPr/>
        </p:nvCxnSpPr>
        <p:spPr>
          <a:xfrm>
            <a:off x="2290550" y="2525725"/>
            <a:ext cx="2556300" cy="0"/>
          </a:xfrm>
          <a:prstGeom prst="straightConnector1">
            <a:avLst/>
          </a:prstGeom>
          <a:noFill/>
          <a:ln cap="flat" w="19050">
            <a:solidFill>
              <a:srgbClr val="FF0000"/>
            </a:solidFill>
            <a:prstDash val="solid"/>
            <a:round/>
            <a:headEnd len="lg" w="lg" type="none"/>
            <a:tailEnd len="lg" w="lg" type="none"/>
          </a:ln>
        </p:spPr>
      </p:cxnSp>
      <p:pic>
        <p:nvPicPr>
          <p:cNvPr id="102" name="Shape 102"/>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EIS/AIS</a:t>
            </a:r>
          </a:p>
        </p:txBody>
      </p:sp>
      <p:sp>
        <p:nvSpPr>
          <p:cNvPr id="108" name="Shape 10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-Estimated: </a:t>
            </a:r>
            <a:r>
              <a:rPr lang="en" sz="1800"/>
              <a:t>gtkblist.c</a:t>
            </a:r>
          </a:p>
          <a:p>
            <a:pPr rtl="0">
              <a:spcBef>
                <a:spcPts val="0"/>
              </a:spcBef>
              <a:buNone/>
            </a:pPr>
            <a:r>
              <a:rPr lang="en" sz="1800"/>
              <a:t>    line 2836: create_pango_layout(const char *markup, int *width, int *height)</a:t>
            </a:r>
          </a:p>
          <a:p>
            <a:pPr indent="0" marL="0" rtl="0">
              <a:spcBef>
                <a:spcPts val="0"/>
              </a:spcBef>
              <a:buNone/>
            </a:pPr>
            <a:r>
              <a:rPr lang="en" sz="1800"/>
              <a:t>    line 3082:pidgin_blist_create_tooltip_for_node(GtkWidget *widget, gpointer         </a:t>
            </a:r>
            <a:r>
              <a:rPr lang="en" sz="1800">
                <a:solidFill>
                  <a:schemeClr val="lt1"/>
                </a:solidFill>
              </a:rPr>
              <a:t>	</a:t>
            </a:r>
            <a:r>
              <a:rPr lang="en" sz="1800"/>
              <a:t>                   data, int *w, int *h)</a:t>
            </a:r>
          </a:p>
          <a:p>
            <a:pPr rtl="0">
              <a:spcBef>
                <a:spcPts val="0"/>
              </a:spcBef>
              <a:buNone/>
            </a:pPr>
            <a:r>
              <a:rPr lang="en" sz="1800"/>
              <a:t>    line ????: gfree function (never located)</a:t>
            </a:r>
          </a:p>
          <a:p>
            <a:pPr rtl="0">
              <a:spcBef>
                <a:spcPts val="0"/>
              </a:spcBef>
              <a:buNone/>
            </a:pPr>
            <a:r>
              <a:rPr lang="en" sz="1800"/>
              <a:t>    and many others before the general location was found...</a:t>
            </a:r>
          </a:p>
          <a:p>
            <a:pPr rtl="0">
              <a:spcBef>
                <a:spcPts val="0"/>
              </a:spcBef>
              <a:buNone/>
            </a:pPr>
            <a:r>
              <a:rPr lang="en"/>
              <a:t>-Actual: </a:t>
            </a:r>
            <a:r>
              <a:rPr lang="en" sz="1800"/>
              <a:t>gtkblist.c</a:t>
            </a:r>
          </a:p>
          <a:p>
            <a:pPr indent="0" marL="0">
              <a:spcBef>
                <a:spcPts val="0"/>
              </a:spcBef>
              <a:buNone/>
            </a:pPr>
            <a:r>
              <a:rPr lang="en" sz="1800"/>
              <a:t>     line 2866: create_tip_for_node(PurpleBlistNode *node, gboolean full)</a:t>
            </a:r>
          </a:p>
        </p:txBody>
      </p:sp>
      <p:pic>
        <p:nvPicPr>
          <p:cNvPr id="109" name="Shape 109"/>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Estimated Time vs. Actual Time	</a:t>
            </a:r>
          </a:p>
        </p:txBody>
      </p:sp>
      <p:sp>
        <p:nvSpPr>
          <p:cNvPr id="115" name="Shape 115"/>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estimated around 3-4 hours</a:t>
            </a:r>
          </a:p>
          <a:p>
            <a:pPr indent="-419100" lvl="0" marL="457200" rtl="0">
              <a:spcBef>
                <a:spcPts val="0"/>
              </a:spcBef>
              <a:buClr>
                <a:schemeClr val="dk1"/>
              </a:buClr>
              <a:buSzPct val="100000"/>
              <a:buFont typeface="Arial"/>
              <a:buChar char="-"/>
            </a:pPr>
            <a:r>
              <a:rPr lang="en"/>
              <a:t>took about 10 hours</a:t>
            </a:r>
          </a:p>
          <a:p>
            <a:pPr indent="-419100" lvl="0" marL="457200" rtl="0">
              <a:spcBef>
                <a:spcPts val="0"/>
              </a:spcBef>
              <a:buClr>
                <a:schemeClr val="dk1"/>
              </a:buClr>
              <a:buSzPct val="100000"/>
              <a:buFont typeface="Arial"/>
              <a:buChar char="-"/>
            </a:pPr>
            <a:r>
              <a:rPr lang="en"/>
              <a:t>Simple change took a long time to locate</a:t>
            </a:r>
          </a:p>
          <a:p>
            <a:pPr indent="-419100" lvl="0" marL="457200" rtl="0">
              <a:spcBef>
                <a:spcPts val="0"/>
              </a:spcBef>
              <a:buClr>
                <a:schemeClr val="dk1"/>
              </a:buClr>
              <a:buSzPct val="100000"/>
              <a:buFont typeface="Arial"/>
              <a:buChar char="-"/>
            </a:pPr>
            <a:r>
              <a:rPr lang="en"/>
              <a:t>spent more than half the time looking in the wrong locations</a:t>
            </a:r>
          </a:p>
        </p:txBody>
      </p:sp>
      <p:pic>
        <p:nvPicPr>
          <p:cNvPr id="116" name="Shape 116"/>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Tests</a:t>
            </a:r>
          </a:p>
        </p:txBody>
      </p:sp>
      <p:sp>
        <p:nvSpPr>
          <p:cNvPr id="122" name="Shape 122"/>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-To reproduce we just have to mouse over a name in facebook chat.</a:t>
            </a:r>
          </a:p>
          <a:p>
            <a:pPr rtl="0">
              <a:spcBef>
                <a:spcPts val="0"/>
              </a:spcBef>
              <a:buNone/>
            </a:pPr>
            <a:r>
              <a:t/>
            </a:r>
            <a:endParaRPr/>
          </a:p>
          <a:p>
            <a:pPr>
              <a:spcBef>
                <a:spcPts val="0"/>
              </a:spcBef>
              <a:buNone/>
            </a:pPr>
            <a:r>
              <a:rPr lang="en"/>
              <a:t>-To verify the fix we needed to do the same thing</a:t>
            </a:r>
          </a:p>
        </p:txBody>
      </p:sp>
      <p:pic>
        <p:nvPicPr>
          <p:cNvPr id="123" name="Shape 123"/>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Fix #2 Long Messages Are Lost</a:t>
            </a:r>
          </a:p>
        </p:txBody>
      </p:sp>
      <p:sp>
        <p:nvSpPr>
          <p:cNvPr id="129" name="Shape 129"/>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30" name="Shape 130"/>
          <p:cNvPicPr preferRelativeResize="0"/>
          <p:nvPr/>
        </p:nvPicPr>
        <p:blipFill>
          <a:blip r:embed="rId3">
            <a:alphaModFix/>
          </a:blip>
          <a:stretch>
            <a:fillRect/>
          </a:stretch>
        </p:blipFill>
        <p:spPr>
          <a:xfrm>
            <a:off x="2947975" y="1162050"/>
            <a:ext cx="3248025" cy="3981450"/>
          </a:xfrm>
          <a:prstGeom prst="rect">
            <a:avLst/>
          </a:prstGeom>
          <a:noFill/>
          <a:ln>
            <a:noFill/>
          </a:ln>
        </p:spPr>
      </p:pic>
      <p:pic>
        <p:nvPicPr>
          <p:cNvPr id="131" name="Shape 131"/>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Source File Changed</a:t>
            </a:r>
          </a:p>
        </p:txBody>
      </p:sp>
      <p:sp>
        <p:nvSpPr>
          <p:cNvPr id="137" name="Shape 137"/>
          <p:cNvSpPr txBox="1"/>
          <p:nvPr>
            <p:ph idx="1" type="body"/>
          </p:nvPr>
        </p:nvSpPr>
        <p:spPr>
          <a:xfrm>
            <a:off x="521625" y="1146500"/>
            <a:ext cx="8229600" cy="3725699"/>
          </a:xfrm>
          <a:prstGeom prst="rect">
            <a:avLst/>
          </a:prstGeom>
        </p:spPr>
        <p:txBody>
          <a:bodyPr anchorCtr="0" anchor="t" bIns="91425" lIns="91425" rIns="91425" tIns="91425">
            <a:noAutofit/>
          </a:bodyPr>
          <a:lstStyle/>
          <a:p>
            <a:pPr rtl="0">
              <a:spcBef>
                <a:spcPts val="0"/>
              </a:spcBef>
              <a:buNone/>
            </a:pPr>
            <a:r>
              <a:rPr lang="en"/>
              <a:t>coversation.c, 6 lines</a:t>
            </a:r>
          </a:p>
          <a:p>
            <a:pPr>
              <a:spcBef>
                <a:spcPts val="0"/>
              </a:spcBef>
              <a:buNone/>
            </a:pPr>
            <a:r>
              <a:t/>
            </a:r>
            <a:endParaRPr/>
          </a:p>
        </p:txBody>
      </p:sp>
      <p:pic>
        <p:nvPicPr>
          <p:cNvPr id="138" name="Shape 138"/>
          <p:cNvPicPr preferRelativeResize="0"/>
          <p:nvPr/>
        </p:nvPicPr>
        <p:blipFill>
          <a:blip r:embed="rId3">
            <a:alphaModFix/>
          </a:blip>
          <a:stretch>
            <a:fillRect/>
          </a:stretch>
        </p:blipFill>
        <p:spPr>
          <a:xfrm>
            <a:off x="0" y="1974303"/>
            <a:ext cx="9144001" cy="1460792"/>
          </a:xfrm>
          <a:prstGeom prst="rect">
            <a:avLst/>
          </a:prstGeom>
          <a:noFill/>
          <a:ln>
            <a:noFill/>
          </a:ln>
        </p:spPr>
      </p:pic>
      <p:pic>
        <p:nvPicPr>
          <p:cNvPr id="139" name="Shape 139"/>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After</a:t>
            </a:r>
          </a:p>
        </p:txBody>
      </p:sp>
      <p:sp>
        <p:nvSpPr>
          <p:cNvPr id="145" name="Shape 145"/>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46" name="Shape 146"/>
          <p:cNvPicPr preferRelativeResize="0"/>
          <p:nvPr/>
        </p:nvPicPr>
        <p:blipFill>
          <a:blip r:embed="rId3">
            <a:alphaModFix/>
          </a:blip>
          <a:stretch>
            <a:fillRect/>
          </a:stretch>
        </p:blipFill>
        <p:spPr>
          <a:xfrm>
            <a:off x="2957500" y="825750"/>
            <a:ext cx="3228975" cy="3962400"/>
          </a:xfrm>
          <a:prstGeom prst="rect">
            <a:avLst/>
          </a:prstGeom>
          <a:noFill/>
          <a:ln>
            <a:noFill/>
          </a:ln>
        </p:spPr>
      </p:pic>
      <p:pic>
        <p:nvPicPr>
          <p:cNvPr id="147" name="Shape 147"/>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EIS/AIS</a:t>
            </a:r>
          </a:p>
        </p:txBody>
      </p:sp>
      <p:sp>
        <p:nvSpPr>
          <p:cNvPr id="153" name="Shape 15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15000"/>
              </a:lnSpc>
              <a:spcBef>
                <a:spcPts val="0"/>
              </a:spcBef>
              <a:buClr>
                <a:schemeClr val="dk1"/>
              </a:buClr>
              <a:buSzPct val="61111"/>
              <a:buFont typeface="Arial"/>
              <a:buNone/>
            </a:pPr>
            <a:r>
              <a:rPr b="1" lang="en" sz="1800" u="sng"/>
              <a:t>EIS:</a:t>
            </a:r>
          </a:p>
          <a:p>
            <a:pPr lvl="0" rtl="0">
              <a:lnSpc>
                <a:spcPct val="115000"/>
              </a:lnSpc>
              <a:spcBef>
                <a:spcPts val="0"/>
              </a:spcBef>
              <a:buNone/>
            </a:pPr>
            <a:r>
              <a:rPr lang="en" sz="1800"/>
              <a:t>gtkconv.c</a:t>
            </a:r>
          </a:p>
          <a:p>
            <a:pPr indent="-342900" lvl="0" marL="457200" rtl="0">
              <a:lnSpc>
                <a:spcPct val="115000"/>
              </a:lnSpc>
              <a:spcBef>
                <a:spcPts val="0"/>
              </a:spcBef>
              <a:buClr>
                <a:schemeClr val="dk1"/>
              </a:buClr>
              <a:buSzPct val="100000"/>
              <a:buFont typeface="Arial"/>
              <a:buChar char="-"/>
            </a:pPr>
            <a:r>
              <a:rPr lang="en" sz="1800"/>
              <a:t>send_cb()</a:t>
            </a:r>
          </a:p>
          <a:p>
            <a:pPr lvl="0" rtl="0">
              <a:lnSpc>
                <a:spcPct val="115000"/>
              </a:lnSpc>
              <a:spcBef>
                <a:spcPts val="0"/>
              </a:spcBef>
              <a:buNone/>
            </a:pPr>
            <a:r>
              <a:rPr lang="en" sz="1800"/>
              <a:t>conversation.c</a:t>
            </a:r>
          </a:p>
          <a:p>
            <a:pPr indent="-342900" lvl="0" marL="457200" rtl="0">
              <a:lnSpc>
                <a:spcPct val="115000"/>
              </a:lnSpc>
              <a:spcBef>
                <a:spcPts val="0"/>
              </a:spcBef>
              <a:buClr>
                <a:schemeClr val="dk1"/>
              </a:buClr>
              <a:buSzPct val="100000"/>
              <a:buFont typeface="Arial"/>
              <a:buChar char="-"/>
            </a:pPr>
            <a:r>
              <a:rPr lang="en" sz="1800"/>
              <a:t>purple_conv_send_confirm()</a:t>
            </a:r>
          </a:p>
          <a:p>
            <a:pPr indent="-342900" lvl="0" marL="457200" rtl="0">
              <a:lnSpc>
                <a:spcPct val="115000"/>
              </a:lnSpc>
              <a:spcBef>
                <a:spcPts val="0"/>
              </a:spcBef>
              <a:buClr>
                <a:schemeClr val="dk1"/>
              </a:buClr>
              <a:buSzPct val="100000"/>
              <a:buFont typeface="Arial"/>
              <a:buChar char="-"/>
            </a:pPr>
            <a:r>
              <a:rPr lang="en" sz="1800"/>
              <a:t>purple_conv_im_send_with_flags()</a:t>
            </a:r>
          </a:p>
          <a:p>
            <a:pPr indent="-342900" lvl="0" marL="457200" rtl="0">
              <a:lnSpc>
                <a:spcPct val="115000"/>
              </a:lnSpc>
              <a:spcBef>
                <a:spcPts val="0"/>
              </a:spcBef>
              <a:buClr>
                <a:schemeClr val="dk1"/>
              </a:buClr>
              <a:buSzPct val="100000"/>
              <a:buFont typeface="Arial"/>
              <a:buChar char="-"/>
            </a:pPr>
            <a:r>
              <a:rPr lang="en" sz="1800"/>
              <a:t>purple_conv_chat_send()</a:t>
            </a:r>
          </a:p>
          <a:p>
            <a:pPr lvl="0" rtl="0">
              <a:lnSpc>
                <a:spcPct val="115000"/>
              </a:lnSpc>
              <a:spcBef>
                <a:spcPts val="0"/>
              </a:spcBef>
              <a:buClr>
                <a:schemeClr val="dk1"/>
              </a:buClr>
              <a:buSzPct val="61111"/>
              <a:buFont typeface="Arial"/>
              <a:buNone/>
            </a:pPr>
            <a:r>
              <a:rPr b="1" lang="en" sz="1800" u="sng"/>
              <a:t>AIS:</a:t>
            </a:r>
          </a:p>
          <a:p>
            <a:pPr lvl="0" rtl="0">
              <a:lnSpc>
                <a:spcPct val="115000"/>
              </a:lnSpc>
              <a:spcBef>
                <a:spcPts val="0"/>
              </a:spcBef>
              <a:buNone/>
            </a:pPr>
            <a:r>
              <a:rPr lang="en" sz="1800"/>
              <a:t>conversation.c (Line 216)</a:t>
            </a:r>
          </a:p>
          <a:p>
            <a:pPr indent="-342900" lvl="0" marL="457200" rtl="0">
              <a:lnSpc>
                <a:spcPct val="115000"/>
              </a:lnSpc>
              <a:spcBef>
                <a:spcPts val="0"/>
              </a:spcBef>
              <a:buClr>
                <a:schemeClr val="dk1"/>
              </a:buClr>
              <a:buSzPct val="100000"/>
              <a:buFont typeface="Arial"/>
              <a:buChar char="-"/>
            </a:pPr>
            <a:r>
              <a:rPr lang="en" sz="1800"/>
              <a:t>common_send()</a:t>
            </a:r>
          </a:p>
        </p:txBody>
      </p:sp>
      <p:pic>
        <p:nvPicPr>
          <p:cNvPr id="154" name="Shape 154"/>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Estimated Time vs. Actual Time	</a:t>
            </a:r>
          </a:p>
        </p:txBody>
      </p:sp>
      <p:sp>
        <p:nvSpPr>
          <p:cNvPr id="160" name="Shape 16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u="sng"/>
              <a:t>Estimated Time:</a:t>
            </a:r>
            <a:r>
              <a:rPr lang="en"/>
              <a:t> 3 hours</a:t>
            </a:r>
          </a:p>
          <a:p>
            <a:pPr indent="-419100" lvl="0" marL="457200" rtl="0">
              <a:spcBef>
                <a:spcPts val="0"/>
              </a:spcBef>
              <a:buClr>
                <a:schemeClr val="dk1"/>
              </a:buClr>
              <a:buSzPct val="100000"/>
              <a:buFont typeface="Arial"/>
              <a:buChar char="-"/>
            </a:pPr>
            <a:r>
              <a:rPr lang="en" u="sng"/>
              <a:t>Actual Time:</a:t>
            </a:r>
            <a:r>
              <a:rPr lang="en"/>
              <a:t> 6 hours</a:t>
            </a:r>
          </a:p>
          <a:p>
            <a:pPr indent="-419100" lvl="0" marL="457200" rtl="0">
              <a:spcBef>
                <a:spcPts val="0"/>
              </a:spcBef>
              <a:buClr>
                <a:schemeClr val="dk1"/>
              </a:buClr>
              <a:buSzPct val="100000"/>
              <a:buFont typeface="Arial"/>
              <a:buChar char="-"/>
            </a:pPr>
            <a:r>
              <a:rPr lang="en"/>
              <a:t>Most of the time was spent locating the function. After it was found, it was just a matter of knowing how to display what the user wrote and how to color it.</a:t>
            </a:r>
          </a:p>
        </p:txBody>
      </p:sp>
      <p:pic>
        <p:nvPicPr>
          <p:cNvPr id="161" name="Shape 161"/>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Tests</a:t>
            </a:r>
          </a:p>
        </p:txBody>
      </p:sp>
      <p:sp>
        <p:nvSpPr>
          <p:cNvPr id="167" name="Shape 16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-To reproduce we have to send a long message.</a:t>
            </a:r>
          </a:p>
          <a:p>
            <a:pPr lvl="0" rtl="0">
              <a:spcBef>
                <a:spcPts val="0"/>
              </a:spcBef>
              <a:buNone/>
            </a:pPr>
            <a:r>
              <a:t/>
            </a:r>
            <a:endParaRPr/>
          </a:p>
          <a:p>
            <a:pPr lvl="0" rtl="0">
              <a:spcBef>
                <a:spcPts val="0"/>
              </a:spcBef>
              <a:buNone/>
            </a:pPr>
            <a:r>
              <a:rPr lang="en"/>
              <a:t>-To verify the fix we needed to do the same thing and see that the text was saved and colored.</a:t>
            </a:r>
          </a:p>
        </p:txBody>
      </p:sp>
      <p:pic>
        <p:nvPicPr>
          <p:cNvPr id="168" name="Shape 168"/>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 name="Shape 38"/>
        <p:cNvGrpSpPr/>
        <p:nvPr/>
      </p:nvGrpSpPr>
      <p:grpSpPr>
        <a:xfrm>
          <a:off x="0" y="0"/>
          <a:ext cx="0" cy="0"/>
          <a:chOff x="0" y="0"/>
          <a:chExt cx="0" cy="0"/>
        </a:xfrm>
      </p:grpSpPr>
      <p:sp>
        <p:nvSpPr>
          <p:cNvPr id="39" name="Shape 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Team Description</a:t>
            </a:r>
          </a:p>
        </p:txBody>
      </p:sp>
      <p:sp>
        <p:nvSpPr>
          <p:cNvPr id="40" name="Shape 4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Font typeface="Arial"/>
              <a:buAutoNum type="arabicPeriod"/>
            </a:pPr>
            <a:r>
              <a:rPr lang="en" sz="2400"/>
              <a:t>Our team consisted of two Computer Engineering majors and two Computer Science majors respectively.</a:t>
            </a:r>
          </a:p>
          <a:p>
            <a:pPr indent="-381000" lvl="0" marL="457200" rtl="0">
              <a:spcBef>
                <a:spcPts val="0"/>
              </a:spcBef>
              <a:buClr>
                <a:schemeClr val="dk1"/>
              </a:buClr>
              <a:buSzPct val="100000"/>
              <a:buFont typeface="Arial"/>
              <a:buAutoNum type="arabicPeriod"/>
            </a:pPr>
            <a:r>
              <a:rPr lang="en" sz="2400"/>
              <a:t>Our team has a wealth/mixture of skills and abilities.</a:t>
            </a:r>
          </a:p>
          <a:p>
            <a:pPr indent="-381000" lvl="0" marL="457200" rtl="0">
              <a:spcBef>
                <a:spcPts val="0"/>
              </a:spcBef>
              <a:buClr>
                <a:schemeClr val="dk1"/>
              </a:buClr>
              <a:buSzPct val="100000"/>
              <a:buFont typeface="Arial"/>
              <a:buAutoNum type="arabicPeriod"/>
            </a:pPr>
            <a:r>
              <a:rPr lang="en" sz="2400"/>
              <a:t>Although we fixed 5 features/bugs, we continued to work on a few additional bugs/features. </a:t>
            </a:r>
          </a:p>
        </p:txBody>
      </p:sp>
      <p:pic>
        <p:nvPicPr>
          <p:cNvPr id="41" name="Shape 41"/>
          <p:cNvPicPr preferRelativeResize="0"/>
          <p:nvPr/>
        </p:nvPicPr>
        <p:blipFill>
          <a:blip r:embed="rId3">
            <a:alphaModFix/>
          </a:blip>
          <a:stretch>
            <a:fillRect/>
          </a:stretch>
        </p:blipFill>
        <p:spPr>
          <a:xfrm flipH="1">
            <a:off x="7632923" y="0"/>
            <a:ext cx="1511076" cy="1442822"/>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Fix #3 Text Size Shortcut</a:t>
            </a:r>
          </a:p>
        </p:txBody>
      </p:sp>
      <p:sp>
        <p:nvSpPr>
          <p:cNvPr id="174" name="Shape 174"/>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175" name="Shape 175"/>
          <p:cNvPicPr preferRelativeResize="0"/>
          <p:nvPr/>
        </p:nvPicPr>
        <p:blipFill>
          <a:blip r:embed="rId3">
            <a:alphaModFix/>
          </a:blip>
          <a:stretch>
            <a:fillRect/>
          </a:stretch>
        </p:blipFill>
        <p:spPr>
          <a:xfrm>
            <a:off x="3243600" y="1068437"/>
            <a:ext cx="2656800" cy="3989125"/>
          </a:xfrm>
          <a:prstGeom prst="rect">
            <a:avLst/>
          </a:prstGeom>
          <a:noFill/>
          <a:ln>
            <a:noFill/>
          </a:ln>
        </p:spPr>
      </p:pic>
      <p:pic>
        <p:nvPicPr>
          <p:cNvPr id="176" name="Shape 176"/>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 File Changed</a:t>
            </a:r>
          </a:p>
        </p:txBody>
      </p:sp>
      <p:sp>
        <p:nvSpPr>
          <p:cNvPr id="182" name="Shape 18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gtkconv.c</a:t>
            </a:r>
          </a:p>
        </p:txBody>
      </p:sp>
      <p:pic>
        <p:nvPicPr>
          <p:cNvPr id="183" name="Shape 183"/>
          <p:cNvPicPr preferRelativeResize="0"/>
          <p:nvPr/>
        </p:nvPicPr>
        <p:blipFill>
          <a:blip r:embed="rId3">
            <a:alphaModFix/>
          </a:blip>
          <a:stretch>
            <a:fillRect/>
          </a:stretch>
        </p:blipFill>
        <p:spPr>
          <a:xfrm>
            <a:off x="3052175" y="1200150"/>
            <a:ext cx="4596949" cy="3609175"/>
          </a:xfrm>
          <a:prstGeom prst="rect">
            <a:avLst/>
          </a:prstGeom>
          <a:noFill/>
          <a:ln>
            <a:noFill/>
          </a:ln>
        </p:spPr>
      </p:pic>
      <p:pic>
        <p:nvPicPr>
          <p:cNvPr id="184" name="Shape 184"/>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 File Changed</a:t>
            </a:r>
          </a:p>
        </p:txBody>
      </p:sp>
      <p:sp>
        <p:nvSpPr>
          <p:cNvPr id="190" name="Shape 190"/>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gtkconv.c</a:t>
            </a:r>
          </a:p>
        </p:txBody>
      </p:sp>
      <p:pic>
        <p:nvPicPr>
          <p:cNvPr id="191" name="Shape 191"/>
          <p:cNvPicPr preferRelativeResize="0"/>
          <p:nvPr/>
        </p:nvPicPr>
        <p:blipFill>
          <a:blip r:embed="rId3">
            <a:alphaModFix/>
          </a:blip>
          <a:stretch>
            <a:fillRect/>
          </a:stretch>
        </p:blipFill>
        <p:spPr>
          <a:xfrm flipH="1">
            <a:off x="7485749" y="0"/>
            <a:ext cx="1658248" cy="1583352"/>
          </a:xfrm>
          <a:prstGeom prst="rect">
            <a:avLst/>
          </a:prstGeom>
          <a:noFill/>
          <a:ln>
            <a:noFill/>
          </a:ln>
        </p:spPr>
      </p:pic>
      <p:pic>
        <p:nvPicPr>
          <p:cNvPr id="192" name="Shape 192"/>
          <p:cNvPicPr preferRelativeResize="0"/>
          <p:nvPr/>
        </p:nvPicPr>
        <p:blipFill rotWithShape="1">
          <a:blip r:embed="rId4">
            <a:alphaModFix/>
          </a:blip>
          <a:srcRect b="0" l="0" r="0" t="0"/>
          <a:stretch/>
        </p:blipFill>
        <p:spPr>
          <a:xfrm>
            <a:off x="681050" y="2639150"/>
            <a:ext cx="8229600" cy="134802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After</a:t>
            </a:r>
          </a:p>
        </p:txBody>
      </p:sp>
      <p:sp>
        <p:nvSpPr>
          <p:cNvPr id="198" name="Shape 19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p>
        </p:txBody>
      </p:sp>
      <p:pic>
        <p:nvPicPr>
          <p:cNvPr id="199" name="Shape 199"/>
          <p:cNvPicPr preferRelativeResize="0"/>
          <p:nvPr/>
        </p:nvPicPr>
        <p:blipFill>
          <a:blip r:embed="rId3">
            <a:alphaModFix/>
          </a:blip>
          <a:stretch>
            <a:fillRect/>
          </a:stretch>
        </p:blipFill>
        <p:spPr>
          <a:xfrm>
            <a:off x="3336275" y="457200"/>
            <a:ext cx="2179375" cy="4535650"/>
          </a:xfrm>
          <a:prstGeom prst="rect">
            <a:avLst/>
          </a:prstGeom>
          <a:noFill/>
          <a:ln>
            <a:noFill/>
          </a:ln>
        </p:spPr>
      </p:pic>
      <p:cxnSp>
        <p:nvCxnSpPr>
          <p:cNvPr id="200" name="Shape 200"/>
          <p:cNvCxnSpPr/>
          <p:nvPr/>
        </p:nvCxnSpPr>
        <p:spPr>
          <a:xfrm>
            <a:off x="3147812" y="4731975"/>
            <a:ext cx="2556300" cy="0"/>
          </a:xfrm>
          <a:prstGeom prst="straightConnector1">
            <a:avLst/>
          </a:prstGeom>
          <a:noFill/>
          <a:ln cap="flat" w="19050">
            <a:solidFill>
              <a:srgbClr val="FF0000"/>
            </a:solidFill>
            <a:prstDash val="solid"/>
            <a:round/>
            <a:headEnd len="lg" w="lg" type="none"/>
            <a:tailEnd len="lg" w="lg" type="none"/>
          </a:ln>
        </p:spPr>
      </p:cxnSp>
      <p:pic>
        <p:nvPicPr>
          <p:cNvPr id="201" name="Shape 201"/>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EIS/AIS</a:t>
            </a:r>
          </a:p>
        </p:txBody>
      </p:sp>
      <p:sp>
        <p:nvSpPr>
          <p:cNvPr id="207" name="Shape 20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15000"/>
              </a:lnSpc>
              <a:spcBef>
                <a:spcPts val="0"/>
              </a:spcBef>
              <a:buClr>
                <a:schemeClr val="dk1"/>
              </a:buClr>
              <a:buSzPct val="64705"/>
              <a:buFont typeface="Arial"/>
              <a:buNone/>
            </a:pPr>
            <a:r>
              <a:rPr b="1" lang="en" sz="1700" u="sng"/>
              <a:t>EIS:</a:t>
            </a:r>
          </a:p>
          <a:p>
            <a:pPr rtl="0">
              <a:lnSpc>
                <a:spcPct val="115000"/>
              </a:lnSpc>
              <a:spcBef>
                <a:spcPts val="0"/>
              </a:spcBef>
              <a:buNone/>
            </a:pPr>
            <a:r>
              <a:rPr lang="en" sz="1700"/>
              <a:t>gtkconv.c</a:t>
            </a:r>
          </a:p>
          <a:p>
            <a:pPr indent="-336550" lvl="0" marL="457200" rtl="0">
              <a:lnSpc>
                <a:spcPct val="115000"/>
              </a:lnSpc>
              <a:spcBef>
                <a:spcPts val="0"/>
              </a:spcBef>
              <a:buClr>
                <a:schemeClr val="dk1"/>
              </a:buClr>
              <a:buSzPct val="100000"/>
              <a:buFont typeface="Arial"/>
              <a:buChar char="-"/>
            </a:pPr>
            <a:r>
              <a:rPr lang="en" sz="1700"/>
              <a:t>conv_keypress_common()</a:t>
            </a:r>
          </a:p>
          <a:p>
            <a:pPr indent="-336550" lvl="0" marL="457200" rtl="0">
              <a:lnSpc>
                <a:spcPct val="115000"/>
              </a:lnSpc>
              <a:spcBef>
                <a:spcPts val="0"/>
              </a:spcBef>
              <a:buClr>
                <a:schemeClr val="dk1"/>
              </a:buClr>
              <a:buSzPct val="100000"/>
              <a:buFont typeface="Arial"/>
              <a:buChar char="-"/>
            </a:pPr>
            <a:r>
              <a:rPr lang="en" sz="1700"/>
              <a:t>entry_key_press_cb()</a:t>
            </a:r>
          </a:p>
          <a:p>
            <a:pPr rtl="0">
              <a:lnSpc>
                <a:spcPct val="115000"/>
              </a:lnSpc>
              <a:spcBef>
                <a:spcPts val="0"/>
              </a:spcBef>
              <a:buNone/>
            </a:pPr>
            <a:r>
              <a:rPr lang="en" sz="1700"/>
              <a:t>gtkimhtml.c</a:t>
            </a:r>
          </a:p>
          <a:p>
            <a:pPr indent="-336550" lvl="0" marL="457200" rtl="0">
              <a:lnSpc>
                <a:spcPct val="115000"/>
              </a:lnSpc>
              <a:spcBef>
                <a:spcPts val="0"/>
              </a:spcBef>
              <a:buClr>
                <a:schemeClr val="dk1"/>
              </a:buClr>
              <a:buSzPct val="100000"/>
              <a:buFont typeface="Arial"/>
              <a:buChar char="-"/>
            </a:pPr>
            <a:r>
              <a:rPr lang="en" sz="1700"/>
              <a:t>gtk_imhtml_class_init()</a:t>
            </a:r>
          </a:p>
          <a:p>
            <a:pPr lvl="0" rtl="0">
              <a:lnSpc>
                <a:spcPct val="115000"/>
              </a:lnSpc>
              <a:spcBef>
                <a:spcPts val="0"/>
              </a:spcBef>
              <a:buNone/>
            </a:pPr>
            <a:r>
              <a:rPr lang="en" sz="1700"/>
              <a:t>gtkimhtmltoolbar.c</a:t>
            </a:r>
          </a:p>
          <a:p>
            <a:pPr lvl="0" rtl="0">
              <a:lnSpc>
                <a:spcPct val="115000"/>
              </a:lnSpc>
              <a:spcBef>
                <a:spcPts val="0"/>
              </a:spcBef>
              <a:buClr>
                <a:schemeClr val="dk1"/>
              </a:buClr>
              <a:buSzPct val="64705"/>
              <a:buFont typeface="Arial"/>
              <a:buNone/>
            </a:pPr>
            <a:r>
              <a:rPr b="1" lang="en" sz="1700" u="sng"/>
              <a:t>AIS:</a:t>
            </a:r>
          </a:p>
          <a:p>
            <a:pPr lvl="0" rtl="0">
              <a:lnSpc>
                <a:spcPct val="115000"/>
              </a:lnSpc>
              <a:spcBef>
                <a:spcPts val="0"/>
              </a:spcBef>
              <a:buClr>
                <a:schemeClr val="dk1"/>
              </a:buClr>
              <a:buSzPct val="64705"/>
              <a:buFont typeface="Arial"/>
              <a:buNone/>
            </a:pPr>
            <a:r>
              <a:rPr lang="en" sz="1700"/>
              <a:t>gtkconv.c (Lines 1203, 1216, 3156, 3158, 3160)</a:t>
            </a:r>
          </a:p>
          <a:p>
            <a:pPr indent="-336550" lvl="0" marL="457200" rtl="0">
              <a:lnSpc>
                <a:spcPct val="115000"/>
              </a:lnSpc>
              <a:spcBef>
                <a:spcPts val="0"/>
              </a:spcBef>
              <a:buClr>
                <a:schemeClr val="dk1"/>
              </a:buClr>
              <a:buSzPct val="100000"/>
              <a:buFont typeface="Arial"/>
              <a:buChar char="-"/>
            </a:pPr>
            <a:r>
              <a:rPr lang="en" sz="1700"/>
              <a:t>GtkItemFactoryEntry menu_ites[]</a:t>
            </a:r>
          </a:p>
          <a:p>
            <a:pPr indent="-336550" lvl="0" marL="457200" rtl="0">
              <a:lnSpc>
                <a:spcPct val="115000"/>
              </a:lnSpc>
              <a:spcBef>
                <a:spcPts val="0"/>
              </a:spcBef>
              <a:buClr>
                <a:schemeClr val="dk1"/>
              </a:buClr>
              <a:buSzPct val="100000"/>
              <a:buFont typeface="Arial"/>
              <a:buChar char="-"/>
            </a:pPr>
            <a:r>
              <a:rPr lang="en" sz="1700"/>
              <a:t>increase_font_size() “Created”</a:t>
            </a:r>
          </a:p>
          <a:p>
            <a:pPr indent="-336550" lvl="0" marL="457200" rtl="0">
              <a:lnSpc>
                <a:spcPct val="115000"/>
              </a:lnSpc>
              <a:spcBef>
                <a:spcPts val="0"/>
              </a:spcBef>
              <a:buClr>
                <a:schemeClr val="dk1"/>
              </a:buClr>
              <a:buSzPct val="100000"/>
              <a:buFont typeface="Arial"/>
              <a:buChar char="-"/>
            </a:pPr>
            <a:r>
              <a:rPr lang="en" sz="1700"/>
              <a:t>decrease_font_size() “Created”</a:t>
            </a:r>
          </a:p>
        </p:txBody>
      </p:sp>
      <p:pic>
        <p:nvPicPr>
          <p:cNvPr id="208" name="Shape 208"/>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Estimated Time vs. Actual Time	</a:t>
            </a:r>
          </a:p>
        </p:txBody>
      </p:sp>
      <p:sp>
        <p:nvSpPr>
          <p:cNvPr id="214" name="Shape 21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u="sng"/>
              <a:t>Estimated Time:</a:t>
            </a:r>
            <a:r>
              <a:rPr lang="en"/>
              <a:t> 5 hours</a:t>
            </a:r>
          </a:p>
          <a:p>
            <a:pPr indent="-419100" lvl="0" marL="457200" rtl="0">
              <a:spcBef>
                <a:spcPts val="0"/>
              </a:spcBef>
              <a:buClr>
                <a:schemeClr val="dk1"/>
              </a:buClr>
              <a:buSzPct val="100000"/>
              <a:buFont typeface="Arial"/>
              <a:buChar char="-"/>
            </a:pPr>
            <a:r>
              <a:rPr lang="en" u="sng"/>
              <a:t>Actual Time:</a:t>
            </a:r>
            <a:r>
              <a:rPr lang="en"/>
              <a:t> 15 hours</a:t>
            </a:r>
          </a:p>
          <a:p>
            <a:pPr indent="-419100" lvl="0" marL="457200" rtl="0">
              <a:spcBef>
                <a:spcPts val="0"/>
              </a:spcBef>
              <a:buClr>
                <a:schemeClr val="dk1"/>
              </a:buClr>
              <a:buSzPct val="100000"/>
              <a:buFont typeface="Arial"/>
              <a:buChar char="-"/>
            </a:pPr>
            <a:r>
              <a:rPr lang="en"/>
              <a:t>To bind a key to a function took 2 hours or less.The rest was figuring out how to create a function that could work properly with the key. Also, knowing the functions that gtk uses to increase or decrease the size.</a:t>
            </a:r>
          </a:p>
        </p:txBody>
      </p:sp>
      <p:pic>
        <p:nvPicPr>
          <p:cNvPr id="215" name="Shape 215"/>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Tests</a:t>
            </a:r>
          </a:p>
        </p:txBody>
      </p:sp>
      <p:sp>
        <p:nvSpPr>
          <p:cNvPr id="221" name="Shape 22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Opening a new conversation and seeing if the shortcut is added under “conversation” in the toolbar: as shown in the screenshots above. </a:t>
            </a:r>
          </a:p>
          <a:p>
            <a:pPr rtl="0">
              <a:spcBef>
                <a:spcPts val="0"/>
              </a:spcBef>
              <a:buNone/>
            </a:pPr>
            <a:r>
              <a:t/>
            </a:r>
            <a:endParaRPr/>
          </a:p>
          <a:p>
            <a:pPr lvl="0" rtl="0">
              <a:spcBef>
                <a:spcPts val="0"/>
              </a:spcBef>
              <a:buNone/>
            </a:pPr>
            <a:r>
              <a:rPr lang="en"/>
              <a:t>It was verified by trying the keys and see if the size changes from small to large and the opposite.</a:t>
            </a:r>
          </a:p>
        </p:txBody>
      </p:sp>
      <p:pic>
        <p:nvPicPr>
          <p:cNvPr id="222" name="Shape 222"/>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flipH="1">
            <a:off x="8030321" y="0"/>
            <a:ext cx="1113677" cy="1063374"/>
          </a:xfrm>
          <a:prstGeom prst="rect">
            <a:avLst/>
          </a:prstGeom>
          <a:noFill/>
          <a:ln>
            <a:noFill/>
          </a:ln>
        </p:spPr>
      </p:pic>
      <p:sp>
        <p:nvSpPr>
          <p:cNvPr id="228" name="Shape 22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Fix #4 File Rejection Shown Twice</a:t>
            </a:r>
          </a:p>
        </p:txBody>
      </p:sp>
      <p:pic>
        <p:nvPicPr>
          <p:cNvPr id="229" name="Shape 229"/>
          <p:cNvPicPr preferRelativeResize="0"/>
          <p:nvPr/>
        </p:nvPicPr>
        <p:blipFill rotWithShape="1">
          <a:blip r:embed="rId4">
            <a:alphaModFix/>
          </a:blip>
          <a:srcRect b="0" l="49872" r="0" t="0"/>
          <a:stretch/>
        </p:blipFill>
        <p:spPr>
          <a:xfrm>
            <a:off x="2461425" y="970200"/>
            <a:ext cx="4782000" cy="406697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Source File Changed</a:t>
            </a:r>
          </a:p>
        </p:txBody>
      </p:sp>
      <p:sp>
        <p:nvSpPr>
          <p:cNvPr id="235" name="Shape 23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ft.c, 1 line “Commented out”</a:t>
            </a:r>
          </a:p>
          <a:p>
            <a:pPr>
              <a:spcBef>
                <a:spcPts val="0"/>
              </a:spcBef>
              <a:buNone/>
            </a:pPr>
            <a:r>
              <a:t/>
            </a:r>
            <a:endParaRPr/>
          </a:p>
        </p:txBody>
      </p:sp>
      <p:pic>
        <p:nvPicPr>
          <p:cNvPr id="236" name="Shape 236"/>
          <p:cNvPicPr preferRelativeResize="0"/>
          <p:nvPr/>
        </p:nvPicPr>
        <p:blipFill>
          <a:blip r:embed="rId3">
            <a:alphaModFix/>
          </a:blip>
          <a:stretch>
            <a:fillRect/>
          </a:stretch>
        </p:blipFill>
        <p:spPr>
          <a:xfrm>
            <a:off x="656762" y="2413474"/>
            <a:ext cx="7830474" cy="1299050"/>
          </a:xfrm>
          <a:prstGeom prst="rect">
            <a:avLst/>
          </a:prstGeom>
          <a:noFill/>
          <a:ln>
            <a:noFill/>
          </a:ln>
        </p:spPr>
      </p:pic>
      <p:pic>
        <p:nvPicPr>
          <p:cNvPr id="237" name="Shape 237"/>
          <p:cNvPicPr preferRelativeResize="0"/>
          <p:nvPr/>
        </p:nvPicPr>
        <p:blipFill>
          <a:blip r:embed="rId4">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After</a:t>
            </a:r>
          </a:p>
        </p:txBody>
      </p:sp>
      <p:sp>
        <p:nvSpPr>
          <p:cNvPr id="243" name="Shape 243"/>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b="1"/>
          </a:p>
        </p:txBody>
      </p:sp>
      <p:pic>
        <p:nvPicPr>
          <p:cNvPr id="244" name="Shape 244"/>
          <p:cNvPicPr preferRelativeResize="0"/>
          <p:nvPr/>
        </p:nvPicPr>
        <p:blipFill rotWithShape="1">
          <a:blip r:embed="rId3">
            <a:alphaModFix/>
          </a:blip>
          <a:srcRect b="0" l="50000" r="0" t="0"/>
          <a:stretch/>
        </p:blipFill>
        <p:spPr>
          <a:xfrm>
            <a:off x="2514600" y="849150"/>
            <a:ext cx="3990873" cy="4294348"/>
          </a:xfrm>
          <a:prstGeom prst="rect">
            <a:avLst/>
          </a:prstGeom>
          <a:noFill/>
          <a:ln>
            <a:noFill/>
          </a:ln>
        </p:spPr>
      </p:pic>
      <p:pic>
        <p:nvPicPr>
          <p:cNvPr id="245" name="Shape 245"/>
          <p:cNvPicPr preferRelativeResize="0"/>
          <p:nvPr/>
        </p:nvPicPr>
        <p:blipFill>
          <a:blip r:embed="rId4">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x="0" y="0"/>
          <a:ext cx="0" cy="0"/>
          <a:chOff x="0" y="0"/>
          <a:chExt cx="0" cy="0"/>
        </a:xfrm>
      </p:grpSpPr>
      <p:sp>
        <p:nvSpPr>
          <p:cNvPr id="46" name="Shape 4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Project Description</a:t>
            </a:r>
          </a:p>
        </p:txBody>
      </p:sp>
      <p:sp>
        <p:nvSpPr>
          <p:cNvPr id="47" name="Shape 4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spcBef>
                <a:spcPts val="0"/>
              </a:spcBef>
              <a:buClr>
                <a:schemeClr val="dk1"/>
              </a:buClr>
              <a:buSzPct val="100000"/>
              <a:buFont typeface="Arial"/>
              <a:buAutoNum type="arabicPeriod"/>
            </a:pPr>
            <a:r>
              <a:rPr lang="en" sz="2400"/>
              <a:t>Worked on Pidgin, a popular instant messaging program.</a:t>
            </a:r>
          </a:p>
          <a:p>
            <a:pPr indent="-381000" lvl="0" marL="457200" rtl="0">
              <a:spcBef>
                <a:spcPts val="0"/>
              </a:spcBef>
              <a:buClr>
                <a:schemeClr val="dk1"/>
              </a:buClr>
              <a:buSzPct val="100000"/>
              <a:buFont typeface="Arial"/>
              <a:buAutoNum type="arabicPeriod"/>
            </a:pPr>
            <a:r>
              <a:rPr lang="en" sz="2400"/>
              <a:t>Our group worked on a mix of bugs and feature requests on the existing Pidgin open source code.</a:t>
            </a:r>
          </a:p>
          <a:p>
            <a:pPr indent="-381000" lvl="0" marL="457200" rtl="0">
              <a:spcBef>
                <a:spcPts val="0"/>
              </a:spcBef>
              <a:buClr>
                <a:schemeClr val="dk1"/>
              </a:buClr>
              <a:buSzPct val="100000"/>
              <a:buFont typeface="Arial"/>
              <a:buAutoNum type="arabicPeriod"/>
            </a:pPr>
            <a:r>
              <a:rPr lang="en" sz="2400"/>
              <a:t>Pidgin is an instant messaging program written in C/C++. </a:t>
            </a:r>
          </a:p>
          <a:p>
            <a:pPr indent="-381000" lvl="0" marL="457200" rtl="0">
              <a:spcBef>
                <a:spcPts val="0"/>
              </a:spcBef>
              <a:buClr>
                <a:schemeClr val="dk1"/>
              </a:buClr>
              <a:buSzPct val="100000"/>
              <a:buFont typeface="Arial"/>
              <a:buAutoNum type="arabicPeriod"/>
            </a:pPr>
            <a:r>
              <a:rPr lang="en" sz="2400"/>
              <a:t>The source code is free to download at anyones leisure.</a:t>
            </a:r>
          </a:p>
        </p:txBody>
      </p:sp>
      <p:pic>
        <p:nvPicPr>
          <p:cNvPr id="48" name="Shape 48"/>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EIS/AIS</a:t>
            </a:r>
          </a:p>
        </p:txBody>
      </p:sp>
      <p:sp>
        <p:nvSpPr>
          <p:cNvPr id="251" name="Shape 25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15000"/>
              </a:lnSpc>
              <a:spcBef>
                <a:spcPts val="0"/>
              </a:spcBef>
              <a:buClr>
                <a:schemeClr val="dk1"/>
              </a:buClr>
              <a:buSzPct val="64705"/>
              <a:buFont typeface="Arial"/>
              <a:buNone/>
            </a:pPr>
            <a:r>
              <a:rPr b="1" lang="en" sz="1700" u="sng"/>
              <a:t>EIS:</a:t>
            </a:r>
          </a:p>
          <a:p>
            <a:pPr lvl="0" rtl="0">
              <a:lnSpc>
                <a:spcPct val="115000"/>
              </a:lnSpc>
              <a:spcBef>
                <a:spcPts val="0"/>
              </a:spcBef>
              <a:buNone/>
            </a:pPr>
            <a:r>
              <a:rPr lang="en" sz="1700"/>
              <a:t>gtkconv.c</a:t>
            </a:r>
          </a:p>
          <a:p>
            <a:pPr lvl="0" rtl="0">
              <a:lnSpc>
                <a:spcPct val="115000"/>
              </a:lnSpc>
              <a:spcBef>
                <a:spcPts val="0"/>
              </a:spcBef>
              <a:buNone/>
            </a:pPr>
            <a:r>
              <a:rPr lang="en" sz="1700"/>
              <a:t>pidginstock.c</a:t>
            </a:r>
          </a:p>
          <a:p>
            <a:pPr lvl="0" rtl="0">
              <a:lnSpc>
                <a:spcPct val="115000"/>
              </a:lnSpc>
              <a:spcBef>
                <a:spcPts val="0"/>
              </a:spcBef>
              <a:buNone/>
            </a:pPr>
            <a:r>
              <a:rPr lang="en" sz="1700"/>
              <a:t>ft.c</a:t>
            </a:r>
          </a:p>
          <a:p>
            <a:pPr indent="-336550" lvl="0" marL="457200" rtl="0">
              <a:lnSpc>
                <a:spcPct val="115000"/>
              </a:lnSpc>
              <a:spcBef>
                <a:spcPts val="0"/>
              </a:spcBef>
              <a:buClr>
                <a:schemeClr val="dk1"/>
              </a:buClr>
              <a:buSzPct val="100000"/>
              <a:buFont typeface="Arial"/>
              <a:buChar char="-"/>
            </a:pPr>
            <a:r>
              <a:rPr lang="en" sz="1700"/>
              <a:t>purple_xfer_cancel_local()</a:t>
            </a:r>
          </a:p>
          <a:p>
            <a:pPr indent="-336550" lvl="0" marL="457200" rtl="0">
              <a:lnSpc>
                <a:spcPct val="115000"/>
              </a:lnSpc>
              <a:spcBef>
                <a:spcPts val="0"/>
              </a:spcBef>
              <a:buClr>
                <a:schemeClr val="dk1"/>
              </a:buClr>
              <a:buSzPct val="100000"/>
              <a:buFont typeface="Arial"/>
              <a:buChar char="-"/>
            </a:pPr>
            <a:r>
              <a:rPr lang="en" sz="1700"/>
              <a:t>purple_xfer_is_canceled()</a:t>
            </a:r>
          </a:p>
          <a:p>
            <a:pPr indent="-336550" lvl="0" marL="457200" rtl="0">
              <a:lnSpc>
                <a:spcPct val="115000"/>
              </a:lnSpc>
              <a:spcBef>
                <a:spcPts val="0"/>
              </a:spcBef>
              <a:buClr>
                <a:schemeClr val="dk1"/>
              </a:buClr>
              <a:buSzPct val="100000"/>
              <a:buFont typeface="Arial"/>
              <a:buChar char="-"/>
            </a:pPr>
            <a:r>
              <a:rPr lang="en" sz="1700"/>
              <a:t>ask_accept_cancel()</a:t>
            </a:r>
          </a:p>
          <a:p>
            <a:pPr lvl="0" rtl="0">
              <a:lnSpc>
                <a:spcPct val="115000"/>
              </a:lnSpc>
              <a:spcBef>
                <a:spcPts val="0"/>
              </a:spcBef>
              <a:buNone/>
            </a:pPr>
            <a:r>
              <a:t/>
            </a:r>
            <a:endParaRPr sz="1700"/>
          </a:p>
          <a:p>
            <a:pPr lvl="0" rtl="0">
              <a:lnSpc>
                <a:spcPct val="115000"/>
              </a:lnSpc>
              <a:spcBef>
                <a:spcPts val="0"/>
              </a:spcBef>
              <a:buClr>
                <a:schemeClr val="dk1"/>
              </a:buClr>
              <a:buSzPct val="64705"/>
              <a:buFont typeface="Arial"/>
              <a:buNone/>
            </a:pPr>
            <a:r>
              <a:rPr b="1" lang="en" sz="1700" u="sng"/>
              <a:t>AIS:</a:t>
            </a:r>
          </a:p>
          <a:p>
            <a:pPr lvl="0" rtl="0">
              <a:lnSpc>
                <a:spcPct val="115000"/>
              </a:lnSpc>
              <a:spcBef>
                <a:spcPts val="0"/>
              </a:spcBef>
              <a:buClr>
                <a:schemeClr val="dk1"/>
              </a:buClr>
              <a:buSzPct val="64705"/>
              <a:buFont typeface="Arial"/>
              <a:buNone/>
            </a:pPr>
            <a:r>
              <a:rPr lang="en" sz="1700"/>
              <a:t>ft.c (Line 1596)</a:t>
            </a:r>
          </a:p>
          <a:p>
            <a:pPr indent="-336550" lvl="0" marL="457200" rtl="0">
              <a:lnSpc>
                <a:spcPct val="115000"/>
              </a:lnSpc>
              <a:spcBef>
                <a:spcPts val="0"/>
              </a:spcBef>
              <a:buClr>
                <a:schemeClr val="dk1"/>
              </a:buClr>
              <a:buSzPct val="100000"/>
              <a:buFont typeface="Arial"/>
              <a:buChar char="-"/>
            </a:pPr>
            <a:r>
              <a:rPr lang="en" sz="1700"/>
              <a:t>purple_xfer_error()</a:t>
            </a:r>
          </a:p>
        </p:txBody>
      </p:sp>
      <p:pic>
        <p:nvPicPr>
          <p:cNvPr id="252" name="Shape 252"/>
          <p:cNvPicPr preferRelativeResize="0"/>
          <p:nvPr/>
        </p:nvPicPr>
        <p:blipFill>
          <a:blip r:embed="rId3">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Estimated Time vs. Actual Time	</a:t>
            </a:r>
          </a:p>
        </p:txBody>
      </p:sp>
      <p:sp>
        <p:nvSpPr>
          <p:cNvPr id="258" name="Shape 258"/>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u="sng"/>
              <a:t>Estimated Time:</a:t>
            </a:r>
            <a:r>
              <a:rPr lang="en"/>
              <a:t> 3 hours</a:t>
            </a:r>
          </a:p>
          <a:p>
            <a:pPr indent="-419100" lvl="0" marL="457200" rtl="0">
              <a:spcBef>
                <a:spcPts val="0"/>
              </a:spcBef>
              <a:buClr>
                <a:schemeClr val="dk1"/>
              </a:buClr>
              <a:buSzPct val="100000"/>
              <a:buFont typeface="Arial"/>
              <a:buChar char="-"/>
            </a:pPr>
            <a:r>
              <a:rPr lang="en" u="sng"/>
              <a:t>Actual Time:</a:t>
            </a:r>
            <a:r>
              <a:rPr lang="en"/>
              <a:t> 4 hours</a:t>
            </a:r>
          </a:p>
          <a:p>
            <a:pPr indent="-419100" lvl="0" marL="457200" rtl="0">
              <a:spcBef>
                <a:spcPts val="0"/>
              </a:spcBef>
              <a:buClr>
                <a:schemeClr val="dk1"/>
              </a:buClr>
              <a:buSzPct val="100000"/>
              <a:buFont typeface="Arial"/>
              <a:buChar char="-"/>
            </a:pPr>
            <a:r>
              <a:rPr lang="en"/>
              <a:t>grep made it easy to locate the file that is responsible for remote and local cancellations. However, the file had multiple cancellation functions, so finding the error dialog took some time.</a:t>
            </a:r>
          </a:p>
          <a:p>
            <a:pPr>
              <a:spcBef>
                <a:spcPts val="0"/>
              </a:spcBef>
              <a:buNone/>
            </a:pPr>
            <a:r>
              <a:t/>
            </a:r>
            <a:endParaRPr/>
          </a:p>
        </p:txBody>
      </p:sp>
      <p:pic>
        <p:nvPicPr>
          <p:cNvPr id="259" name="Shape 259"/>
          <p:cNvPicPr preferRelativeResize="0"/>
          <p:nvPr/>
        </p:nvPicPr>
        <p:blipFill>
          <a:blip r:embed="rId3">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Tests</a:t>
            </a:r>
          </a:p>
        </p:txBody>
      </p:sp>
      <p:sp>
        <p:nvSpPr>
          <p:cNvPr id="265" name="Shape 26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Testing was done on Yahoo, because AIM and some other protocols wouldn’t send files. </a:t>
            </a:r>
          </a:p>
          <a:p>
            <a:pPr lvl="0" rtl="0">
              <a:spcBef>
                <a:spcPts val="0"/>
              </a:spcBef>
              <a:buNone/>
            </a:pPr>
            <a:r>
              <a:rPr lang="en"/>
              <a:t>Two, Yahoo accounts were created for testing.</a:t>
            </a:r>
          </a:p>
          <a:p>
            <a:pPr lvl="0" rtl="0">
              <a:spcBef>
                <a:spcPts val="0"/>
              </a:spcBef>
              <a:buNone/>
            </a:pPr>
            <a:r>
              <a:t/>
            </a:r>
            <a:endParaRPr/>
          </a:p>
          <a:p>
            <a:pPr lvl="0" rtl="0">
              <a:spcBef>
                <a:spcPts val="0"/>
              </a:spcBef>
              <a:buNone/>
            </a:pPr>
            <a:r>
              <a:rPr lang="en"/>
              <a:t>A file was sent from one account to another and then cancelled to check if the dialog still there or not. </a:t>
            </a:r>
          </a:p>
        </p:txBody>
      </p:sp>
      <p:pic>
        <p:nvPicPr>
          <p:cNvPr id="266" name="Shape 266"/>
          <p:cNvPicPr preferRelativeResize="0"/>
          <p:nvPr/>
        </p:nvPicPr>
        <p:blipFill>
          <a:blip r:embed="rId3">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93700" lvl="0" marL="457200" rtl="0">
              <a:spcBef>
                <a:spcPts val="0"/>
              </a:spcBef>
              <a:buClr>
                <a:schemeClr val="dk1"/>
              </a:buClr>
              <a:buSzPct val="100000"/>
              <a:buFont typeface="Arial"/>
              <a:buChar char="●"/>
            </a:pPr>
            <a:r>
              <a:rPr lang="en" sz="2600"/>
              <a:t>When a user sends a file to another user, Pidgin does not give a notification sound like it does when a regular IM is sent.</a:t>
            </a:r>
          </a:p>
          <a:p>
            <a:pPr lvl="0" rtl="0">
              <a:spcBef>
                <a:spcPts val="0"/>
              </a:spcBef>
              <a:buNone/>
            </a:pPr>
            <a:r>
              <a:t/>
            </a:r>
            <a:endParaRPr sz="2600"/>
          </a:p>
          <a:p>
            <a:pPr indent="-393700" lvl="0" marL="457200" rtl="0">
              <a:spcBef>
                <a:spcPts val="0"/>
              </a:spcBef>
              <a:buClr>
                <a:schemeClr val="dk1"/>
              </a:buClr>
              <a:buSzPct val="100000"/>
              <a:buFont typeface="Arial"/>
              <a:buChar char="●"/>
            </a:pPr>
            <a:r>
              <a:rPr lang="en" sz="2600"/>
              <a:t>This is inconvenient to users who keep Pidgin running in the background.</a:t>
            </a:r>
          </a:p>
          <a:p>
            <a:pPr lvl="0">
              <a:spcBef>
                <a:spcPts val="0"/>
              </a:spcBef>
              <a:buNone/>
            </a:pPr>
            <a:r>
              <a:t/>
            </a:r>
            <a:endParaRPr sz="2600"/>
          </a:p>
        </p:txBody>
      </p:sp>
      <p:pic>
        <p:nvPicPr>
          <p:cNvPr id="272" name="Shape 272"/>
          <p:cNvPicPr preferRelativeResize="0"/>
          <p:nvPr/>
        </p:nvPicPr>
        <p:blipFill>
          <a:blip r:embed="rId3">
            <a:alphaModFix/>
          </a:blip>
          <a:stretch>
            <a:fillRect/>
          </a:stretch>
        </p:blipFill>
        <p:spPr>
          <a:xfrm flipH="1">
            <a:off x="7725222" y="0"/>
            <a:ext cx="1418777" cy="1354699"/>
          </a:xfrm>
          <a:prstGeom prst="rect">
            <a:avLst/>
          </a:prstGeom>
          <a:noFill/>
          <a:ln>
            <a:noFill/>
          </a:ln>
        </p:spPr>
      </p:pic>
      <p:sp>
        <p:nvSpPr>
          <p:cNvPr id="273" name="Shape 273"/>
          <p:cNvSpPr txBox="1"/>
          <p:nvPr>
            <p:ph type="title"/>
          </p:nvPr>
        </p:nvSpPr>
        <p:spPr>
          <a:xfrm>
            <a:off x="457200" y="205978"/>
            <a:ext cx="8229600" cy="857400"/>
          </a:xfrm>
          <a:prstGeom prst="rect">
            <a:avLst/>
          </a:prstGeom>
        </p:spPr>
        <p:txBody>
          <a:bodyPr anchorCtr="0" anchor="b" bIns="91425" lIns="91425" rIns="91425" tIns="91425">
            <a:noAutofit/>
          </a:bodyPr>
          <a:lstStyle/>
          <a:p>
            <a:pPr rtl="0">
              <a:spcBef>
                <a:spcPts val="0"/>
              </a:spcBef>
              <a:buNone/>
            </a:pPr>
            <a:r>
              <a:rPr lang="en"/>
              <a:t>Fix #5 </a:t>
            </a:r>
            <a:r>
              <a:rPr lang="en" sz="3000"/>
              <a:t>Playing a sound on file transfer</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Estimated Time vs Actual Time</a:t>
            </a:r>
          </a:p>
        </p:txBody>
      </p:sp>
      <p:sp>
        <p:nvSpPr>
          <p:cNvPr id="279" name="Shape 279"/>
          <p:cNvSpPr txBox="1"/>
          <p:nvPr>
            <p:ph idx="1" type="body"/>
          </p:nvPr>
        </p:nvSpPr>
        <p:spPr>
          <a:xfrm>
            <a:off x="457200" y="1586125"/>
            <a:ext cx="8229600" cy="3725699"/>
          </a:xfrm>
          <a:prstGeom prst="rect">
            <a:avLst/>
          </a:prstGeom>
        </p:spPr>
        <p:txBody>
          <a:bodyPr anchorCtr="0" anchor="t" bIns="91425" lIns="91425" rIns="91425" tIns="91425">
            <a:noAutofit/>
          </a:bodyPr>
          <a:lstStyle/>
          <a:p>
            <a:pPr indent="-381000" lvl="0" marL="457200" rtl="0">
              <a:lnSpc>
                <a:spcPct val="150000"/>
              </a:lnSpc>
              <a:spcBef>
                <a:spcPts val="0"/>
              </a:spcBef>
              <a:buClr>
                <a:schemeClr val="dk1"/>
              </a:buClr>
              <a:buSzPct val="100000"/>
              <a:buFont typeface="Arial"/>
              <a:buChar char="-"/>
            </a:pPr>
            <a:r>
              <a:rPr b="1" lang="en" sz="2400"/>
              <a:t>Estimated time:</a:t>
            </a:r>
            <a:r>
              <a:rPr lang="en" sz="2400"/>
              <a:t> 2 - 3 Hours</a:t>
            </a:r>
          </a:p>
          <a:p>
            <a:pPr lvl="0" rtl="0">
              <a:lnSpc>
                <a:spcPct val="150000"/>
              </a:lnSpc>
              <a:spcBef>
                <a:spcPts val="0"/>
              </a:spcBef>
              <a:buNone/>
            </a:pPr>
            <a:r>
              <a:t/>
            </a:r>
            <a:endParaRPr sz="2400"/>
          </a:p>
          <a:p>
            <a:pPr indent="-381000" lvl="0" marL="457200" rtl="0">
              <a:lnSpc>
                <a:spcPct val="150000"/>
              </a:lnSpc>
              <a:spcBef>
                <a:spcPts val="0"/>
              </a:spcBef>
              <a:buClr>
                <a:schemeClr val="dk1"/>
              </a:buClr>
              <a:buSzPct val="100000"/>
              <a:buFont typeface="Arial"/>
              <a:buChar char="-"/>
            </a:pPr>
            <a:r>
              <a:rPr b="1" lang="en" sz="2400"/>
              <a:t>Actual Time:</a:t>
            </a:r>
            <a:r>
              <a:rPr lang="en" sz="2400"/>
              <a:t> 4 Hours ; simple fix, most of the time was spent looking through the code for needed functions</a:t>
            </a:r>
          </a:p>
          <a:p>
            <a:pPr lvl="0" rtl="0">
              <a:spcBef>
                <a:spcPts val="0"/>
              </a:spcBef>
              <a:buNone/>
            </a:pPr>
            <a:r>
              <a:t/>
            </a:r>
            <a:endParaRPr sz="2400"/>
          </a:p>
          <a:p>
            <a:pPr>
              <a:spcBef>
                <a:spcPts val="0"/>
              </a:spcBef>
              <a:buNone/>
            </a:pPr>
            <a:r>
              <a:t/>
            </a:r>
            <a:endParaRPr/>
          </a:p>
        </p:txBody>
      </p:sp>
      <p:pic>
        <p:nvPicPr>
          <p:cNvPr id="280" name="Shape 280"/>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EIS vs AIS</a:t>
            </a:r>
          </a:p>
        </p:txBody>
      </p:sp>
      <p:sp>
        <p:nvSpPr>
          <p:cNvPr id="286" name="Shape 286"/>
          <p:cNvSpPr txBox="1"/>
          <p:nvPr>
            <p:ph idx="1" type="body"/>
          </p:nvPr>
        </p:nvSpPr>
        <p:spPr>
          <a:xfrm>
            <a:off x="457200" y="1200150"/>
            <a:ext cx="8229600" cy="3725699"/>
          </a:xfrm>
          <a:prstGeom prst="rect">
            <a:avLst/>
          </a:prstGeom>
          <a:ln>
            <a:noFill/>
          </a:ln>
        </p:spPr>
        <p:txBody>
          <a:bodyPr anchorCtr="0" anchor="t" bIns="91425" lIns="91425" rIns="91425" tIns="91425">
            <a:noAutofit/>
          </a:bodyPr>
          <a:lstStyle/>
          <a:p>
            <a:pPr rtl="0">
              <a:spcBef>
                <a:spcPts val="0"/>
              </a:spcBef>
              <a:buNone/>
            </a:pPr>
            <a:r>
              <a:rPr lang="en"/>
              <a:t>EIS (6 functions): </a:t>
            </a:r>
          </a:p>
          <a:p>
            <a:pPr indent="-279400" lvl="0" marL="457200" rtl="0">
              <a:lnSpc>
                <a:spcPct val="115000"/>
              </a:lnSpc>
              <a:spcBef>
                <a:spcPts val="0"/>
              </a:spcBef>
              <a:buClr>
                <a:srgbClr val="000000"/>
              </a:buClr>
              <a:buSzPct val="100000"/>
              <a:buFont typeface="Arial"/>
              <a:buChar char="●"/>
            </a:pPr>
            <a:r>
              <a:rPr lang="en" sz="800">
                <a:solidFill>
                  <a:srgbClr val="000000"/>
                </a:solidFill>
              </a:rPr>
              <a:t>static const struct pidgin_sound_event sounds[PURPLE_NUM_SOUNDS];</a:t>
            </a:r>
          </a:p>
          <a:p>
            <a:pPr indent="-279400" lvl="0" marL="457200" rtl="0">
              <a:lnSpc>
                <a:spcPct val="115000"/>
              </a:lnSpc>
              <a:spcBef>
                <a:spcPts val="0"/>
              </a:spcBef>
              <a:buClr>
                <a:srgbClr val="000000"/>
              </a:buClr>
              <a:buSzPct val="100000"/>
              <a:buFont typeface="Arial"/>
              <a:buChar char="●"/>
            </a:pPr>
            <a:r>
              <a:rPr lang="en" sz="800">
                <a:solidFill>
                  <a:srgbClr val="000000"/>
                </a:solidFill>
              </a:rPr>
              <a:t>purple_prefs_add_bool</a:t>
            </a:r>
          </a:p>
          <a:p>
            <a:pPr indent="-279400" lvl="0" marL="457200" rtl="0">
              <a:lnSpc>
                <a:spcPct val="115000"/>
              </a:lnSpc>
              <a:spcBef>
                <a:spcPts val="0"/>
              </a:spcBef>
              <a:buClr>
                <a:srgbClr val="000000"/>
              </a:buClr>
              <a:buSzPct val="100000"/>
              <a:buFont typeface="Arial"/>
              <a:buChar char="●"/>
            </a:pPr>
            <a:r>
              <a:rPr lang="en" sz="800">
                <a:solidFill>
                  <a:srgbClr val="000000"/>
                </a:solidFill>
              </a:rPr>
              <a:t>purple_prefs_add_path</a:t>
            </a:r>
          </a:p>
          <a:p>
            <a:pPr indent="-279400" lvl="0" marL="457200" rtl="0">
              <a:lnSpc>
                <a:spcPct val="115000"/>
              </a:lnSpc>
              <a:spcBef>
                <a:spcPts val="0"/>
              </a:spcBef>
              <a:buClr>
                <a:srgbClr val="000000"/>
              </a:buClr>
              <a:buSzPct val="100000"/>
              <a:buFont typeface="Arial"/>
              <a:buChar char="●"/>
            </a:pPr>
            <a:r>
              <a:rPr lang="en" sz="800">
                <a:solidFill>
                  <a:srgbClr val="000000"/>
                </a:solidFill>
              </a:rPr>
              <a:t>purple_signal_connect</a:t>
            </a:r>
          </a:p>
          <a:p>
            <a:pPr indent="-279400" lvl="0" marL="457200" rtl="0">
              <a:lnSpc>
                <a:spcPct val="115000"/>
              </a:lnSpc>
              <a:spcBef>
                <a:spcPts val="0"/>
              </a:spcBef>
              <a:buClr>
                <a:srgbClr val="000000"/>
              </a:buClr>
              <a:buSzPct val="100000"/>
              <a:buFont typeface="Arial"/>
              <a:buChar char="●"/>
            </a:pPr>
            <a:r>
              <a:rPr lang="en" sz="800">
                <a:solidFill>
                  <a:srgbClr val="000000"/>
                </a:solidFill>
              </a:rPr>
              <a:t>typedef enum _PurpleSoundEventID</a:t>
            </a:r>
          </a:p>
          <a:p>
            <a:pPr indent="-279400" lvl="0" marL="457200" rtl="0">
              <a:lnSpc>
                <a:spcPct val="115000"/>
              </a:lnSpc>
              <a:spcBef>
                <a:spcPts val="0"/>
              </a:spcBef>
              <a:buClr>
                <a:srgbClr val="000000"/>
              </a:buClr>
              <a:buSzPct val="100000"/>
              <a:buFont typeface="Arial"/>
              <a:buChar char="●"/>
            </a:pPr>
            <a:r>
              <a:rPr lang="en" sz="800">
                <a:solidFill>
                  <a:srgbClr val="000000"/>
                </a:solidFill>
              </a:rPr>
              <a:t>void purple_xfer_request(PurpleXfer *xfer)</a:t>
            </a:r>
          </a:p>
          <a:p>
            <a:pPr lvl="0" rtl="0">
              <a:lnSpc>
                <a:spcPct val="115000"/>
              </a:lnSpc>
              <a:spcBef>
                <a:spcPts val="0"/>
              </a:spcBef>
              <a:buNone/>
            </a:pPr>
            <a:r>
              <a:t/>
            </a:r>
            <a:endParaRPr sz="800">
              <a:solidFill>
                <a:srgbClr val="000000"/>
              </a:solidFill>
            </a:endParaRPr>
          </a:p>
          <a:p>
            <a:pPr rtl="0">
              <a:spcBef>
                <a:spcPts val="0"/>
              </a:spcBef>
              <a:buNone/>
            </a:pPr>
            <a:r>
              <a:rPr lang="en"/>
              <a:t>AIS (5 functions):</a:t>
            </a:r>
          </a:p>
          <a:p>
            <a:pPr indent="-279400" lvl="0" marL="457200" rtl="0">
              <a:lnSpc>
                <a:spcPct val="115000"/>
              </a:lnSpc>
              <a:spcBef>
                <a:spcPts val="0"/>
              </a:spcBef>
              <a:buClr>
                <a:schemeClr val="dk1"/>
              </a:buClr>
              <a:buSzPct val="100000"/>
              <a:buFont typeface="Arial"/>
              <a:buChar char="●"/>
            </a:pPr>
            <a:r>
              <a:rPr lang="en" sz="800"/>
              <a:t>static const struct pidgin_sound_event sounds[PURPLE_NUM_SOUNDS];</a:t>
            </a:r>
          </a:p>
          <a:p>
            <a:pPr indent="-279400" lvl="0" marL="457200" rtl="0">
              <a:lnSpc>
                <a:spcPct val="115000"/>
              </a:lnSpc>
              <a:spcBef>
                <a:spcPts val="0"/>
              </a:spcBef>
              <a:buClr>
                <a:schemeClr val="dk1"/>
              </a:buClr>
              <a:buSzPct val="100000"/>
              <a:buFont typeface="Arial"/>
              <a:buChar char="●"/>
            </a:pPr>
            <a:r>
              <a:rPr lang="en" sz="800"/>
              <a:t>purple_prefs_add_bool</a:t>
            </a:r>
          </a:p>
          <a:p>
            <a:pPr indent="-279400" lvl="0" marL="457200" rtl="0">
              <a:lnSpc>
                <a:spcPct val="115000"/>
              </a:lnSpc>
              <a:spcBef>
                <a:spcPts val="0"/>
              </a:spcBef>
              <a:buClr>
                <a:schemeClr val="dk1"/>
              </a:buClr>
              <a:buSzPct val="100000"/>
              <a:buFont typeface="Arial"/>
              <a:buChar char="●"/>
            </a:pPr>
            <a:r>
              <a:rPr lang="en" sz="800"/>
              <a:t>purple_prefs_add_path</a:t>
            </a:r>
          </a:p>
          <a:p>
            <a:pPr indent="-279400" lvl="0" marL="457200" rtl="0">
              <a:lnSpc>
                <a:spcPct val="115000"/>
              </a:lnSpc>
              <a:spcBef>
                <a:spcPts val="0"/>
              </a:spcBef>
              <a:buClr>
                <a:schemeClr val="dk1"/>
              </a:buClr>
              <a:buSzPct val="100000"/>
              <a:buFont typeface="Arial"/>
              <a:buChar char="●"/>
            </a:pPr>
            <a:r>
              <a:rPr lang="en" sz="800"/>
              <a:t>typedef enum _PurpleSoundEventID</a:t>
            </a:r>
          </a:p>
          <a:p>
            <a:pPr indent="-279400" lvl="0" marL="457200" rtl="0">
              <a:lnSpc>
                <a:spcPct val="115000"/>
              </a:lnSpc>
              <a:spcBef>
                <a:spcPts val="0"/>
              </a:spcBef>
              <a:buClr>
                <a:schemeClr val="dk1"/>
              </a:buClr>
              <a:buSzPct val="100000"/>
              <a:buFont typeface="Arial"/>
              <a:buChar char="●"/>
            </a:pPr>
            <a:r>
              <a:rPr lang="en" sz="800"/>
              <a:t>void purple_xfer_request(PurpleXfer *xfer)</a:t>
            </a:r>
          </a:p>
          <a:p>
            <a:pPr>
              <a:spcBef>
                <a:spcPts val="0"/>
              </a:spcBef>
              <a:buNone/>
            </a:pPr>
            <a:r>
              <a:t/>
            </a:r>
            <a:endParaRPr/>
          </a:p>
        </p:txBody>
      </p:sp>
      <p:pic>
        <p:nvPicPr>
          <p:cNvPr id="287" name="Shape 287"/>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nvSpPr>
        <p:spPr>
          <a:xfrm>
            <a:off x="3148575" y="3703600"/>
            <a:ext cx="1336499" cy="998400"/>
          </a:xfrm>
          <a:prstGeom prst="rect">
            <a:avLst/>
          </a:prstGeom>
          <a:noFill/>
          <a:ln>
            <a:noFill/>
          </a:ln>
        </p:spPr>
        <p:txBody>
          <a:bodyPr anchorCtr="0" anchor="t" bIns="91425" lIns="91425" rIns="91425" tIns="91425">
            <a:noAutofit/>
          </a:bodyPr>
          <a:lstStyle/>
          <a:p>
            <a:pPr>
              <a:spcBef>
                <a:spcPts val="0"/>
              </a:spcBef>
              <a:buNone/>
            </a:pPr>
            <a:r>
              <a:rPr lang="en"/>
              <a:t>Sound effect can be disabled from preferences.</a:t>
            </a:r>
          </a:p>
        </p:txBody>
      </p:sp>
      <p:pic>
        <p:nvPicPr>
          <p:cNvPr id="293" name="Shape 293"/>
          <p:cNvPicPr preferRelativeResize="0"/>
          <p:nvPr/>
        </p:nvPicPr>
        <p:blipFill>
          <a:blip r:embed="rId3">
            <a:alphaModFix/>
          </a:blip>
          <a:stretch>
            <a:fillRect/>
          </a:stretch>
        </p:blipFill>
        <p:spPr>
          <a:xfrm>
            <a:off x="68074" y="3787501"/>
            <a:ext cx="3011326" cy="1188200"/>
          </a:xfrm>
          <a:prstGeom prst="rect">
            <a:avLst/>
          </a:prstGeom>
          <a:noFill/>
          <a:ln>
            <a:noFill/>
          </a:ln>
        </p:spPr>
      </p:pic>
      <p:pic>
        <p:nvPicPr>
          <p:cNvPr id="294" name="Shape 294"/>
          <p:cNvPicPr preferRelativeResize="0"/>
          <p:nvPr/>
        </p:nvPicPr>
        <p:blipFill>
          <a:blip r:embed="rId4">
            <a:alphaModFix/>
          </a:blip>
          <a:stretch>
            <a:fillRect/>
          </a:stretch>
        </p:blipFill>
        <p:spPr>
          <a:xfrm>
            <a:off x="68075" y="89950"/>
            <a:ext cx="5536924" cy="937699"/>
          </a:xfrm>
          <a:prstGeom prst="rect">
            <a:avLst/>
          </a:prstGeom>
          <a:noFill/>
          <a:ln>
            <a:noFill/>
          </a:ln>
        </p:spPr>
      </p:pic>
      <p:sp>
        <p:nvSpPr>
          <p:cNvPr id="295" name="Shape 295"/>
          <p:cNvSpPr txBox="1"/>
          <p:nvPr/>
        </p:nvSpPr>
        <p:spPr>
          <a:xfrm>
            <a:off x="6005300" y="89950"/>
            <a:ext cx="1991099" cy="636299"/>
          </a:xfrm>
          <a:prstGeom prst="rect">
            <a:avLst/>
          </a:prstGeom>
          <a:noFill/>
          <a:ln>
            <a:noFill/>
          </a:ln>
        </p:spPr>
        <p:txBody>
          <a:bodyPr anchorCtr="0" anchor="t" bIns="91425" lIns="91425" rIns="91425" tIns="91425">
            <a:noAutofit/>
          </a:bodyPr>
          <a:lstStyle/>
          <a:p>
            <a:pPr lvl="0" rtl="0">
              <a:spcBef>
                <a:spcPts val="0"/>
              </a:spcBef>
              <a:buNone/>
            </a:pPr>
            <a:r>
              <a:rPr lang="en"/>
              <a:t>Sound activated on file transfer request</a:t>
            </a:r>
          </a:p>
        </p:txBody>
      </p:sp>
      <p:pic>
        <p:nvPicPr>
          <p:cNvPr id="296" name="Shape 296"/>
          <p:cNvPicPr preferRelativeResize="0"/>
          <p:nvPr/>
        </p:nvPicPr>
        <p:blipFill>
          <a:blip r:embed="rId5">
            <a:alphaModFix/>
          </a:blip>
          <a:stretch>
            <a:fillRect/>
          </a:stretch>
        </p:blipFill>
        <p:spPr>
          <a:xfrm>
            <a:off x="68075" y="1187650"/>
            <a:ext cx="5536926" cy="1000450"/>
          </a:xfrm>
          <a:prstGeom prst="rect">
            <a:avLst/>
          </a:prstGeom>
          <a:noFill/>
          <a:ln>
            <a:noFill/>
          </a:ln>
        </p:spPr>
      </p:pic>
      <p:sp>
        <p:nvSpPr>
          <p:cNvPr id="297" name="Shape 297"/>
          <p:cNvSpPr txBox="1"/>
          <p:nvPr/>
        </p:nvSpPr>
        <p:spPr>
          <a:xfrm>
            <a:off x="6005300" y="1187650"/>
            <a:ext cx="1991099" cy="636299"/>
          </a:xfrm>
          <a:prstGeom prst="rect">
            <a:avLst/>
          </a:prstGeom>
          <a:noFill/>
          <a:ln>
            <a:noFill/>
          </a:ln>
        </p:spPr>
        <p:txBody>
          <a:bodyPr anchorCtr="0" anchor="t" bIns="91425" lIns="91425" rIns="91425" tIns="91425">
            <a:noAutofit/>
          </a:bodyPr>
          <a:lstStyle/>
          <a:p>
            <a:pPr lvl="0" rtl="0">
              <a:spcBef>
                <a:spcPts val="0"/>
              </a:spcBef>
              <a:buNone/>
            </a:pPr>
            <a:r>
              <a:rPr lang="en"/>
              <a:t>Sound function linked to event</a:t>
            </a:r>
          </a:p>
        </p:txBody>
      </p:sp>
      <p:pic>
        <p:nvPicPr>
          <p:cNvPr id="298" name="Shape 298"/>
          <p:cNvPicPr preferRelativeResize="0"/>
          <p:nvPr/>
        </p:nvPicPr>
        <p:blipFill>
          <a:blip r:embed="rId6">
            <a:alphaModFix/>
          </a:blip>
          <a:stretch>
            <a:fillRect/>
          </a:stretch>
        </p:blipFill>
        <p:spPr>
          <a:xfrm>
            <a:off x="68075" y="2351450"/>
            <a:ext cx="3343239" cy="1272711"/>
          </a:xfrm>
          <a:prstGeom prst="rect">
            <a:avLst/>
          </a:prstGeom>
          <a:noFill/>
          <a:ln>
            <a:noFill/>
          </a:ln>
        </p:spPr>
      </p:pic>
      <p:sp>
        <p:nvSpPr>
          <p:cNvPr id="299" name="Shape 299"/>
          <p:cNvSpPr txBox="1"/>
          <p:nvPr/>
        </p:nvSpPr>
        <p:spPr>
          <a:xfrm>
            <a:off x="3506200" y="2348100"/>
            <a:ext cx="2098799" cy="848700"/>
          </a:xfrm>
          <a:prstGeom prst="rect">
            <a:avLst/>
          </a:prstGeom>
          <a:noFill/>
          <a:ln>
            <a:noFill/>
          </a:ln>
        </p:spPr>
        <p:txBody>
          <a:bodyPr anchorCtr="0" anchor="t" bIns="91425" lIns="91425" rIns="91425" tIns="91425">
            <a:noAutofit/>
          </a:bodyPr>
          <a:lstStyle/>
          <a:p>
            <a:pPr lvl="0" rtl="0">
              <a:spcBef>
                <a:spcPts val="0"/>
              </a:spcBef>
              <a:buNone/>
            </a:pPr>
            <a:r>
              <a:rPr lang="en"/>
              <a:t>Sound enabling/disabling added to preferences</a:t>
            </a:r>
          </a:p>
        </p:txBody>
      </p:sp>
      <p:pic>
        <p:nvPicPr>
          <p:cNvPr id="300" name="Shape 300"/>
          <p:cNvPicPr preferRelativeResize="0"/>
          <p:nvPr/>
        </p:nvPicPr>
        <p:blipFill>
          <a:blip r:embed="rId7">
            <a:alphaModFix/>
          </a:blip>
          <a:stretch>
            <a:fillRect/>
          </a:stretch>
        </p:blipFill>
        <p:spPr>
          <a:xfrm flipH="1">
            <a:off x="7698152" y="0"/>
            <a:ext cx="1445847" cy="1380552"/>
          </a:xfrm>
          <a:prstGeom prst="rect">
            <a:avLst/>
          </a:prstGeom>
          <a:noFill/>
          <a:ln>
            <a:noFill/>
          </a:ln>
        </p:spPr>
      </p:pic>
      <p:sp>
        <p:nvSpPr>
          <p:cNvPr id="301" name="Shape 301"/>
          <p:cNvSpPr txBox="1"/>
          <p:nvPr/>
        </p:nvSpPr>
        <p:spPr>
          <a:xfrm>
            <a:off x="6290600" y="4102400"/>
            <a:ext cx="3868199" cy="1000499"/>
          </a:xfrm>
          <a:prstGeom prst="rect">
            <a:avLst/>
          </a:prstGeom>
          <a:noFill/>
          <a:ln>
            <a:noFill/>
          </a:ln>
        </p:spPr>
        <p:txBody>
          <a:bodyPr anchorCtr="0" anchor="t" bIns="91425" lIns="91425" rIns="91425" tIns="91425">
            <a:noAutofit/>
          </a:bodyPr>
          <a:lstStyle/>
          <a:p>
            <a:pPr indent="-342900" lvl="0" marL="457200" rtl="0">
              <a:spcBef>
                <a:spcPts val="600"/>
              </a:spcBef>
              <a:buClr>
                <a:schemeClr val="dk1"/>
              </a:buClr>
              <a:buSzPct val="100000"/>
              <a:buFont typeface="Arial"/>
              <a:buChar char="●"/>
            </a:pPr>
            <a:r>
              <a:rPr lang="en" sz="1800">
                <a:solidFill>
                  <a:schemeClr val="dk1"/>
                </a:solidFill>
              </a:rPr>
              <a:t>Final fix:  	</a:t>
            </a:r>
          </a:p>
          <a:p>
            <a:pPr indent="457200" lvl="0" marL="457200" rtl="0">
              <a:spcBef>
                <a:spcPts val="600"/>
              </a:spcBef>
              <a:buNone/>
            </a:pPr>
            <a:r>
              <a:rPr lang="en" sz="1800">
                <a:solidFill>
                  <a:schemeClr val="dk1"/>
                </a:solidFill>
              </a:rPr>
              <a:t>6 inserted lines</a:t>
            </a:r>
          </a:p>
          <a:p>
            <a:pPr>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Tests</a:t>
            </a:r>
          </a:p>
        </p:txBody>
      </p:sp>
      <p:sp>
        <p:nvSpPr>
          <p:cNvPr id="307" name="Shape 307"/>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50000"/>
              </a:lnSpc>
              <a:spcBef>
                <a:spcPts val="0"/>
              </a:spcBef>
              <a:buClr>
                <a:schemeClr val="dk1"/>
              </a:buClr>
              <a:buSzPct val="100000"/>
              <a:buFont typeface="Arial"/>
              <a:buChar char="-"/>
            </a:pPr>
            <a:r>
              <a:rPr lang="en" sz="1800"/>
              <a:t>Messages were sent from Yahoo Messenger to Pidgin to test multiple sound effects: Regular IM, &lt;ding&gt;, and File Transfer. File Transfer produced no sound.</a:t>
            </a:r>
          </a:p>
          <a:p>
            <a:pPr lvl="0" rtl="0">
              <a:lnSpc>
                <a:spcPct val="150000"/>
              </a:lnSpc>
              <a:spcBef>
                <a:spcPts val="0"/>
              </a:spcBef>
              <a:buNone/>
            </a:pPr>
            <a:r>
              <a:t/>
            </a:r>
            <a:endParaRPr sz="1800"/>
          </a:p>
          <a:p>
            <a:pPr indent="-342900" lvl="0" marL="457200" rtl="0">
              <a:lnSpc>
                <a:spcPct val="150000"/>
              </a:lnSpc>
              <a:spcBef>
                <a:spcPts val="0"/>
              </a:spcBef>
              <a:buClr>
                <a:schemeClr val="dk1"/>
              </a:buClr>
              <a:buSzPct val="100000"/>
              <a:buFont typeface="Arial"/>
              <a:buChar char="-"/>
            </a:pPr>
            <a:r>
              <a:rPr lang="en" sz="1800"/>
              <a:t>After the fix, the same test was done and the sound from the File Transfer request can now be heard. Attempting to disable the sound through the preferences is also successful.</a:t>
            </a:r>
          </a:p>
        </p:txBody>
      </p:sp>
      <p:pic>
        <p:nvPicPr>
          <p:cNvPr id="308" name="Shape 308"/>
          <p:cNvPicPr preferRelativeResize="0"/>
          <p:nvPr/>
        </p:nvPicPr>
        <p:blipFill>
          <a:blip r:embed="rId3">
            <a:alphaModFix/>
          </a:blip>
          <a:stretch>
            <a:fillRect/>
          </a:stretch>
        </p:blipFill>
        <p:spPr>
          <a:xfrm flipH="1">
            <a:off x="7549872" y="0"/>
            <a:ext cx="1594127" cy="1522122"/>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Fix #6 </a:t>
            </a:r>
            <a:r>
              <a:rPr lang="en" sz="3000"/>
              <a:t>Playing a sound on call.</a:t>
            </a:r>
          </a:p>
        </p:txBody>
      </p:sp>
      <p:sp>
        <p:nvSpPr>
          <p:cNvPr id="314" name="Shape 31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Whenever a user tries to call another user, no sound is played, making it very inconvenient to users who run Pidgin in the background.</a:t>
            </a:r>
          </a:p>
        </p:txBody>
      </p:sp>
      <p:pic>
        <p:nvPicPr>
          <p:cNvPr id="315" name="Shape 315"/>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Estimated Time vs Actual Time</a:t>
            </a:r>
          </a:p>
        </p:txBody>
      </p:sp>
      <p:sp>
        <p:nvSpPr>
          <p:cNvPr id="321" name="Shape 32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81000" lvl="0" marL="457200" rtl="0">
              <a:lnSpc>
                <a:spcPct val="150000"/>
              </a:lnSpc>
              <a:spcBef>
                <a:spcPts val="0"/>
              </a:spcBef>
              <a:buClr>
                <a:schemeClr val="dk1"/>
              </a:buClr>
              <a:buSzPct val="100000"/>
              <a:buFont typeface="Arial"/>
              <a:buChar char="-"/>
            </a:pPr>
            <a:r>
              <a:rPr b="1" lang="en" sz="2400"/>
              <a:t>Estimated time:</a:t>
            </a:r>
            <a:r>
              <a:rPr lang="en" sz="2400"/>
              <a:t> 2 - 3 Hours</a:t>
            </a:r>
          </a:p>
          <a:p>
            <a:pPr indent="-381000" lvl="0" marL="457200" rtl="0">
              <a:lnSpc>
                <a:spcPct val="150000"/>
              </a:lnSpc>
              <a:spcBef>
                <a:spcPts val="0"/>
              </a:spcBef>
              <a:buClr>
                <a:schemeClr val="dk1"/>
              </a:buClr>
              <a:buSzPct val="100000"/>
              <a:buFont typeface="Arial"/>
              <a:buChar char="-"/>
            </a:pPr>
            <a:r>
              <a:rPr b="1" lang="en" sz="2400"/>
              <a:t>Actual Time:</a:t>
            </a:r>
            <a:r>
              <a:rPr lang="en" sz="2400"/>
              <a:t> </a:t>
            </a:r>
          </a:p>
          <a:p>
            <a:pPr indent="-381000" lvl="1" marL="914400" rtl="0">
              <a:lnSpc>
                <a:spcPct val="115000"/>
              </a:lnSpc>
              <a:spcBef>
                <a:spcPts val="0"/>
              </a:spcBef>
              <a:buClr>
                <a:schemeClr val="dk1"/>
              </a:buClr>
              <a:buSzPct val="80000"/>
              <a:buFont typeface="Arial"/>
              <a:buChar char="-"/>
            </a:pPr>
            <a:r>
              <a:rPr lang="en" u="sng"/>
              <a:t>Unsuccessful Fix:</a:t>
            </a:r>
            <a:r>
              <a:rPr lang="en"/>
              <a:t> 9 Hours</a:t>
            </a:r>
          </a:p>
          <a:p>
            <a:pPr indent="-381000" lvl="1" marL="914400" rtl="0">
              <a:lnSpc>
                <a:spcPct val="115000"/>
              </a:lnSpc>
              <a:spcBef>
                <a:spcPts val="0"/>
              </a:spcBef>
              <a:buClr>
                <a:schemeClr val="dk1"/>
              </a:buClr>
              <a:buSzPct val="80000"/>
              <a:buFont typeface="Arial"/>
              <a:buChar char="-"/>
            </a:pPr>
            <a:r>
              <a:rPr lang="en" u="sng"/>
              <a:t>Successful Fix:</a:t>
            </a:r>
            <a:r>
              <a:rPr lang="en"/>
              <a:t> 5 Hours</a:t>
            </a:r>
          </a:p>
          <a:p>
            <a:pPr lvl="0" rtl="0">
              <a:spcBef>
                <a:spcPts val="0"/>
              </a:spcBef>
              <a:buNone/>
            </a:pPr>
            <a:r>
              <a:t/>
            </a:r>
            <a:endParaRPr sz="2400"/>
          </a:p>
          <a:p>
            <a:pPr lvl="0" rtl="0">
              <a:spcBef>
                <a:spcPts val="0"/>
              </a:spcBef>
              <a:buNone/>
            </a:pPr>
            <a:r>
              <a:t/>
            </a:r>
            <a:endParaRPr/>
          </a:p>
        </p:txBody>
      </p:sp>
      <p:pic>
        <p:nvPicPr>
          <p:cNvPr id="322" name="Shape 322"/>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sp>
        <p:nvSpPr>
          <p:cNvPr id="53" name="Shape 5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Problems of the project</a:t>
            </a:r>
          </a:p>
        </p:txBody>
      </p:sp>
      <p:pic>
        <p:nvPicPr>
          <p:cNvPr id="54" name="Shape 54"/>
          <p:cNvPicPr preferRelativeResize="0"/>
          <p:nvPr/>
        </p:nvPicPr>
        <p:blipFill>
          <a:blip r:embed="rId3">
            <a:alphaModFix/>
          </a:blip>
          <a:stretch>
            <a:fillRect/>
          </a:stretch>
        </p:blipFill>
        <p:spPr>
          <a:xfrm flipH="1">
            <a:off x="7485749" y="0"/>
            <a:ext cx="1658248" cy="1583352"/>
          </a:xfrm>
          <a:prstGeom prst="rect">
            <a:avLst/>
          </a:prstGeom>
          <a:noFill/>
          <a:ln>
            <a:noFill/>
          </a:ln>
        </p:spPr>
      </p:pic>
      <p:sp>
        <p:nvSpPr>
          <p:cNvPr id="55" name="Shape 55"/>
          <p:cNvSpPr txBox="1"/>
          <p:nvPr>
            <p:ph idx="1" type="body"/>
          </p:nvPr>
        </p:nvSpPr>
        <p:spPr>
          <a:xfrm>
            <a:off x="366150" y="1200150"/>
            <a:ext cx="8411700" cy="3725699"/>
          </a:xfrm>
          <a:prstGeom prst="rect">
            <a:avLst/>
          </a:prstGeom>
        </p:spPr>
        <p:txBody>
          <a:bodyPr anchorCtr="0" anchor="t" bIns="91425" lIns="91425" rIns="91425" tIns="91425">
            <a:noAutofit/>
          </a:bodyPr>
          <a:lstStyle/>
          <a:p>
            <a:pPr indent="-355600" lvl="0" marL="457200" rtl="0">
              <a:spcBef>
                <a:spcPts val="0"/>
              </a:spcBef>
              <a:buClr>
                <a:srgbClr val="000000"/>
              </a:buClr>
              <a:buSzPct val="100000"/>
              <a:buFont typeface="Arial"/>
              <a:buAutoNum type="arabicPeriod"/>
            </a:pPr>
            <a:r>
              <a:rPr lang="en" sz="2000">
                <a:solidFill>
                  <a:srgbClr val="000000"/>
                </a:solidFill>
              </a:rPr>
              <a:t>The source code contained no comments whatsoever, a bad practice of coding.</a:t>
            </a:r>
          </a:p>
          <a:p>
            <a:pPr indent="-355600" lvl="0" marL="457200" rtl="0">
              <a:spcBef>
                <a:spcPts val="0"/>
              </a:spcBef>
              <a:buClr>
                <a:srgbClr val="000000"/>
              </a:buClr>
              <a:buSzPct val="100000"/>
              <a:buFont typeface="Arial"/>
              <a:buAutoNum type="arabicPeriod"/>
            </a:pPr>
            <a:r>
              <a:rPr lang="en" sz="2000">
                <a:solidFill>
                  <a:srgbClr val="000000"/>
                </a:solidFill>
              </a:rPr>
              <a:t>Project compiles easiest on Linux, we all had to switch.</a:t>
            </a:r>
          </a:p>
          <a:p>
            <a:pPr indent="-355600" lvl="0" marL="457200" rtl="0">
              <a:spcBef>
                <a:spcPts val="0"/>
              </a:spcBef>
              <a:buClr>
                <a:srgbClr val="000000"/>
              </a:buClr>
              <a:buSzPct val="100000"/>
              <a:buFont typeface="Arial"/>
              <a:buAutoNum type="arabicPeriod"/>
            </a:pPr>
            <a:r>
              <a:rPr lang="en" sz="2000">
                <a:solidFill>
                  <a:srgbClr val="000000"/>
                </a:solidFill>
              </a:rPr>
              <a:t>Little description of what each program segment did what to the overall Pidgin application. </a:t>
            </a:r>
          </a:p>
          <a:p>
            <a:pPr indent="-355600" lvl="0" marL="457200" rtl="0">
              <a:spcBef>
                <a:spcPts val="0"/>
              </a:spcBef>
              <a:buClr>
                <a:srgbClr val="000000"/>
              </a:buClr>
              <a:buSzPct val="100000"/>
              <a:buFont typeface="Arial"/>
              <a:buAutoNum type="arabicPeriod"/>
            </a:pPr>
            <a:r>
              <a:rPr lang="en" sz="2000">
                <a:solidFill>
                  <a:srgbClr val="000000"/>
                </a:solidFill>
              </a:rPr>
              <a:t>Some people in the team were more experienced in C++ compared to others (Because they just started learning about it.)</a:t>
            </a:r>
          </a:p>
          <a:p>
            <a:pPr indent="-355600" lvl="0" marL="457200" rtl="0">
              <a:spcBef>
                <a:spcPts val="0"/>
              </a:spcBef>
              <a:buClr>
                <a:srgbClr val="000000"/>
              </a:buClr>
              <a:buSzPct val="100000"/>
              <a:buFont typeface="Arial"/>
              <a:buAutoNum type="arabicPeriod"/>
            </a:pPr>
            <a:r>
              <a:rPr lang="en" sz="2000">
                <a:solidFill>
                  <a:srgbClr val="000000"/>
                </a:solidFill>
              </a:rPr>
              <a:t>The program had significant maintainability issues.</a:t>
            </a:r>
          </a:p>
          <a:p>
            <a:pPr indent="-355600" lvl="0" marL="457200" rtl="0">
              <a:spcBef>
                <a:spcPts val="0"/>
              </a:spcBef>
              <a:buClr>
                <a:srgbClr val="000000"/>
              </a:buClr>
              <a:buSzPct val="100000"/>
              <a:buFont typeface="Arial"/>
              <a:buAutoNum type="arabicPeriod"/>
            </a:pPr>
            <a:r>
              <a:rPr lang="en" sz="2000">
                <a:solidFill>
                  <a:srgbClr val="000000"/>
                </a:solidFill>
              </a:rPr>
              <a:t>Some parts of the program were clearly added as a final thought which meant they were written without future maintainability in mind, making them impossible to modify without making a huge impact.</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EIS vs AIS</a:t>
            </a:r>
          </a:p>
        </p:txBody>
      </p:sp>
      <p:sp>
        <p:nvSpPr>
          <p:cNvPr id="328" name="Shape 328"/>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nSpc>
                <a:spcPct val="115000"/>
              </a:lnSpc>
              <a:spcBef>
                <a:spcPts val="0"/>
              </a:spcBef>
              <a:buNone/>
            </a:pPr>
            <a:r>
              <a:rPr b="1" lang="en" u="sng"/>
              <a:t>EIS:</a:t>
            </a:r>
          </a:p>
          <a:p>
            <a:pPr rtl="0">
              <a:lnSpc>
                <a:spcPct val="115000"/>
              </a:lnSpc>
              <a:spcBef>
                <a:spcPts val="0"/>
              </a:spcBef>
              <a:buNone/>
            </a:pPr>
            <a:r>
              <a:rPr lang="en"/>
              <a:t>gtksound.c and/or sound.h</a:t>
            </a:r>
          </a:p>
          <a:p>
            <a:pPr rtl="0">
              <a:lnSpc>
                <a:spcPct val="115000"/>
              </a:lnSpc>
              <a:spcBef>
                <a:spcPts val="0"/>
              </a:spcBef>
              <a:buNone/>
            </a:pPr>
            <a:r>
              <a:t/>
            </a:r>
            <a:endParaRPr/>
          </a:p>
          <a:p>
            <a:pPr rtl="0">
              <a:lnSpc>
                <a:spcPct val="115000"/>
              </a:lnSpc>
              <a:spcBef>
                <a:spcPts val="0"/>
              </a:spcBef>
              <a:buNone/>
            </a:pPr>
            <a:r>
              <a:rPr b="1" lang="en" u="sng"/>
              <a:t>AIS:</a:t>
            </a:r>
          </a:p>
          <a:p>
            <a:pPr rtl="0">
              <a:lnSpc>
                <a:spcPct val="115000"/>
              </a:lnSpc>
              <a:spcBef>
                <a:spcPts val="0"/>
              </a:spcBef>
              <a:buNone/>
            </a:pPr>
            <a:r>
              <a:rPr lang="en"/>
              <a:t>gtksound.c (Line 614)</a:t>
            </a:r>
          </a:p>
          <a:p>
            <a:pPr rtl="0">
              <a:lnSpc>
                <a:spcPct val="115000"/>
              </a:lnSpc>
              <a:spcBef>
                <a:spcPts val="0"/>
              </a:spcBef>
              <a:buNone/>
            </a:pPr>
            <a:r>
              <a:rPr lang="en"/>
              <a:t>sound.h (Line 55)</a:t>
            </a:r>
          </a:p>
          <a:p>
            <a:pPr lvl="0" rtl="0">
              <a:lnSpc>
                <a:spcPct val="115000"/>
              </a:lnSpc>
              <a:spcBef>
                <a:spcPts val="0"/>
              </a:spcBef>
              <a:buNone/>
            </a:pPr>
            <a:r>
              <a:rPr lang="en"/>
              <a:t>gtkmedia.c (Line 75 and Line 314)</a:t>
            </a:r>
          </a:p>
        </p:txBody>
      </p:sp>
      <p:pic>
        <p:nvPicPr>
          <p:cNvPr id="329" name="Shape 329"/>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pic>
        <p:nvPicPr>
          <p:cNvPr id="334" name="Shape 334"/>
          <p:cNvPicPr preferRelativeResize="0"/>
          <p:nvPr/>
        </p:nvPicPr>
        <p:blipFill>
          <a:blip r:embed="rId3">
            <a:alphaModFix/>
          </a:blip>
          <a:stretch>
            <a:fillRect/>
          </a:stretch>
        </p:blipFill>
        <p:spPr>
          <a:xfrm>
            <a:off x="67150" y="269025"/>
            <a:ext cx="7601950" cy="1731775"/>
          </a:xfrm>
          <a:prstGeom prst="rect">
            <a:avLst/>
          </a:prstGeom>
          <a:noFill/>
          <a:ln>
            <a:noFill/>
          </a:ln>
        </p:spPr>
      </p:pic>
      <p:pic>
        <p:nvPicPr>
          <p:cNvPr id="335" name="Shape 335"/>
          <p:cNvPicPr preferRelativeResize="0"/>
          <p:nvPr/>
        </p:nvPicPr>
        <p:blipFill>
          <a:blip r:embed="rId4">
            <a:alphaModFix/>
          </a:blip>
          <a:stretch>
            <a:fillRect/>
          </a:stretch>
        </p:blipFill>
        <p:spPr>
          <a:xfrm>
            <a:off x="67150" y="2090750"/>
            <a:ext cx="8650826" cy="961999"/>
          </a:xfrm>
          <a:prstGeom prst="rect">
            <a:avLst/>
          </a:prstGeom>
          <a:noFill/>
          <a:ln>
            <a:noFill/>
          </a:ln>
        </p:spPr>
      </p:pic>
      <p:pic>
        <p:nvPicPr>
          <p:cNvPr id="336" name="Shape 336"/>
          <p:cNvPicPr preferRelativeResize="0"/>
          <p:nvPr/>
        </p:nvPicPr>
        <p:blipFill>
          <a:blip r:embed="rId5">
            <a:alphaModFix/>
          </a:blip>
          <a:stretch>
            <a:fillRect/>
          </a:stretch>
        </p:blipFill>
        <p:spPr>
          <a:xfrm>
            <a:off x="67150" y="3142691"/>
            <a:ext cx="7669100" cy="1925284"/>
          </a:xfrm>
          <a:prstGeom prst="rect">
            <a:avLst/>
          </a:prstGeom>
          <a:noFill/>
          <a:ln>
            <a:noFill/>
          </a:ln>
        </p:spPr>
      </p:pic>
      <p:pic>
        <p:nvPicPr>
          <p:cNvPr id="337" name="Shape 337"/>
          <p:cNvPicPr preferRelativeResize="0"/>
          <p:nvPr/>
        </p:nvPicPr>
        <p:blipFill>
          <a:blip r:embed="rId6">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Tests</a:t>
            </a:r>
          </a:p>
        </p:txBody>
      </p:sp>
      <p:sp>
        <p:nvSpPr>
          <p:cNvPr id="343" name="Shape 343"/>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42900" lvl="0" marL="457200" rtl="0">
              <a:lnSpc>
                <a:spcPct val="150000"/>
              </a:lnSpc>
              <a:spcBef>
                <a:spcPts val="0"/>
              </a:spcBef>
              <a:buClr>
                <a:schemeClr val="dk1"/>
              </a:buClr>
              <a:buSzPct val="100000"/>
              <a:buFont typeface="Arial"/>
              <a:buChar char="●"/>
            </a:pPr>
            <a:r>
              <a:rPr lang="en" sz="1800"/>
              <a:t>Had a friend create a sample account on pidgin, and I added him.</a:t>
            </a:r>
          </a:p>
          <a:p>
            <a:pPr indent="-342900" lvl="0" marL="457200" rtl="0">
              <a:lnSpc>
                <a:spcPct val="150000"/>
              </a:lnSpc>
              <a:spcBef>
                <a:spcPts val="0"/>
              </a:spcBef>
              <a:buClr>
                <a:schemeClr val="dk1"/>
              </a:buClr>
              <a:buSzPct val="100000"/>
              <a:buFont typeface="Arial"/>
              <a:buChar char="●"/>
            </a:pPr>
            <a:r>
              <a:rPr lang="en" sz="1800"/>
              <a:t>I later asked him to call me to see if there was sound being generated whenever he called. If there was no sound being generated whenever he called, that meant I may have done something wrong in my code.</a:t>
            </a:r>
          </a:p>
          <a:p>
            <a:pPr indent="-342900" lvl="0" marL="457200" rtl="0">
              <a:lnSpc>
                <a:spcPct val="150000"/>
              </a:lnSpc>
              <a:spcBef>
                <a:spcPts val="0"/>
              </a:spcBef>
              <a:buClr>
                <a:schemeClr val="dk1"/>
              </a:buClr>
              <a:buSzPct val="100000"/>
              <a:buFont typeface="Arial"/>
              <a:buChar char="●"/>
            </a:pPr>
            <a:r>
              <a:rPr lang="en" sz="1800"/>
              <a:t>However, when he did call, a sound was generated.</a:t>
            </a:r>
          </a:p>
        </p:txBody>
      </p:sp>
      <p:pic>
        <p:nvPicPr>
          <p:cNvPr id="344" name="Shape 344"/>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Fix #7 </a:t>
            </a:r>
            <a:r>
              <a:rPr lang="en" sz="3000"/>
              <a:t>Chat History Shortcut.</a:t>
            </a:r>
          </a:p>
        </p:txBody>
      </p:sp>
      <p:sp>
        <p:nvSpPr>
          <p:cNvPr id="350" name="Shape 350"/>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51" name="Shape 351"/>
          <p:cNvPicPr preferRelativeResize="0"/>
          <p:nvPr/>
        </p:nvPicPr>
        <p:blipFill>
          <a:blip r:embed="rId3">
            <a:alphaModFix/>
          </a:blip>
          <a:stretch>
            <a:fillRect/>
          </a:stretch>
        </p:blipFill>
        <p:spPr>
          <a:xfrm>
            <a:off x="3270675" y="1063375"/>
            <a:ext cx="2602650" cy="4290499"/>
          </a:xfrm>
          <a:prstGeom prst="rect">
            <a:avLst/>
          </a:prstGeom>
          <a:noFill/>
          <a:ln>
            <a:noFill/>
          </a:ln>
        </p:spPr>
      </p:pic>
      <p:pic>
        <p:nvPicPr>
          <p:cNvPr id="352" name="Shape 352"/>
          <p:cNvPicPr preferRelativeResize="0"/>
          <p:nvPr/>
        </p:nvPicPr>
        <p:blipFill>
          <a:blip r:embed="rId4">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gtkconv.c, 1 line modified</a:t>
            </a:r>
          </a:p>
          <a:p>
            <a:pPr lvl="0" rtl="0">
              <a:spcBef>
                <a:spcPts val="0"/>
              </a:spcBef>
              <a:buNone/>
            </a:pPr>
            <a:r>
              <a:t/>
            </a:r>
            <a:endParaRPr/>
          </a:p>
        </p:txBody>
      </p:sp>
      <p:pic>
        <p:nvPicPr>
          <p:cNvPr id="358" name="Shape 358"/>
          <p:cNvPicPr preferRelativeResize="0"/>
          <p:nvPr/>
        </p:nvPicPr>
        <p:blipFill>
          <a:blip r:embed="rId3">
            <a:alphaModFix/>
          </a:blip>
          <a:stretch>
            <a:fillRect/>
          </a:stretch>
        </p:blipFill>
        <p:spPr>
          <a:xfrm>
            <a:off x="536800" y="2106500"/>
            <a:ext cx="7881850" cy="1328499"/>
          </a:xfrm>
          <a:prstGeom prst="rect">
            <a:avLst/>
          </a:prstGeom>
          <a:noFill/>
          <a:ln>
            <a:noFill/>
          </a:ln>
        </p:spPr>
      </p:pic>
      <p:sp>
        <p:nvSpPr>
          <p:cNvPr id="359" name="Shape 35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 File Changed</a:t>
            </a:r>
          </a:p>
        </p:txBody>
      </p:sp>
      <p:pic>
        <p:nvPicPr>
          <p:cNvPr id="360" name="Shape 360"/>
          <p:cNvPicPr preferRelativeResize="0"/>
          <p:nvPr/>
        </p:nvPicPr>
        <p:blipFill>
          <a:blip r:embed="rId4">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After</a:t>
            </a:r>
          </a:p>
        </p:txBody>
      </p:sp>
      <p:sp>
        <p:nvSpPr>
          <p:cNvPr id="366" name="Shape 366"/>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367" name="Shape 367"/>
          <p:cNvPicPr preferRelativeResize="0"/>
          <p:nvPr/>
        </p:nvPicPr>
        <p:blipFill>
          <a:blip r:embed="rId3">
            <a:alphaModFix/>
          </a:blip>
          <a:stretch>
            <a:fillRect/>
          </a:stretch>
        </p:blipFill>
        <p:spPr>
          <a:xfrm>
            <a:off x="3144700" y="464300"/>
            <a:ext cx="2562225" cy="4679199"/>
          </a:xfrm>
          <a:prstGeom prst="rect">
            <a:avLst/>
          </a:prstGeom>
          <a:noFill/>
          <a:ln>
            <a:noFill/>
          </a:ln>
        </p:spPr>
      </p:pic>
      <p:cxnSp>
        <p:nvCxnSpPr>
          <p:cNvPr id="368" name="Shape 368"/>
          <p:cNvCxnSpPr/>
          <p:nvPr/>
        </p:nvCxnSpPr>
        <p:spPr>
          <a:xfrm>
            <a:off x="2296625" y="1557600"/>
            <a:ext cx="4393200" cy="20400"/>
          </a:xfrm>
          <a:prstGeom prst="straightConnector1">
            <a:avLst/>
          </a:prstGeom>
          <a:noFill/>
          <a:ln cap="flat" w="19050">
            <a:solidFill>
              <a:srgbClr val="FF0000"/>
            </a:solidFill>
            <a:prstDash val="solid"/>
            <a:round/>
            <a:headEnd len="lg" w="lg" type="none"/>
            <a:tailEnd len="lg" w="lg" type="none"/>
          </a:ln>
        </p:spPr>
      </p:cxnSp>
      <p:pic>
        <p:nvPicPr>
          <p:cNvPr id="369" name="Shape 369"/>
          <p:cNvPicPr preferRelativeResize="0"/>
          <p:nvPr/>
        </p:nvPicPr>
        <p:blipFill>
          <a:blip r:embed="rId4">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EIS vs AIS</a:t>
            </a:r>
          </a:p>
        </p:txBody>
      </p:sp>
      <p:sp>
        <p:nvSpPr>
          <p:cNvPr id="375" name="Shape 375"/>
          <p:cNvSpPr txBox="1"/>
          <p:nvPr>
            <p:ph idx="1" type="body"/>
          </p:nvPr>
        </p:nvSpPr>
        <p:spPr>
          <a:xfrm>
            <a:off x="457200" y="1200150"/>
            <a:ext cx="8229600" cy="3725699"/>
          </a:xfrm>
          <a:prstGeom prst="rect">
            <a:avLst/>
          </a:prstGeom>
          <a:ln>
            <a:noFill/>
          </a:ln>
        </p:spPr>
        <p:txBody>
          <a:bodyPr anchorCtr="0" anchor="t" bIns="91425" lIns="91425" rIns="91425" tIns="91425">
            <a:noAutofit/>
          </a:bodyPr>
          <a:lstStyle/>
          <a:p>
            <a:pPr lvl="0" rtl="0">
              <a:lnSpc>
                <a:spcPct val="115000"/>
              </a:lnSpc>
              <a:spcBef>
                <a:spcPts val="0"/>
              </a:spcBef>
              <a:buClr>
                <a:schemeClr val="dk1"/>
              </a:buClr>
              <a:buSzPct val="64705"/>
              <a:buFont typeface="Arial"/>
              <a:buNone/>
            </a:pPr>
            <a:r>
              <a:rPr b="1" lang="en" sz="1700" u="sng"/>
              <a:t>EIS:</a:t>
            </a:r>
          </a:p>
          <a:p>
            <a:pPr lvl="0" rtl="0">
              <a:lnSpc>
                <a:spcPct val="115000"/>
              </a:lnSpc>
              <a:spcBef>
                <a:spcPts val="0"/>
              </a:spcBef>
              <a:buClr>
                <a:schemeClr val="dk1"/>
              </a:buClr>
              <a:buSzPct val="64705"/>
              <a:buFont typeface="Arial"/>
              <a:buNone/>
            </a:pPr>
            <a:r>
              <a:rPr b="1" lang="en" sz="1700" u="sng"/>
              <a:t>AIS:</a:t>
            </a:r>
          </a:p>
          <a:p>
            <a:pPr lvl="0" rtl="0">
              <a:lnSpc>
                <a:spcPct val="115000"/>
              </a:lnSpc>
              <a:spcBef>
                <a:spcPts val="0"/>
              </a:spcBef>
              <a:buClr>
                <a:schemeClr val="dk1"/>
              </a:buClr>
              <a:buSzPct val="64705"/>
              <a:buFont typeface="Arial"/>
              <a:buNone/>
            </a:pPr>
            <a:r>
              <a:rPr lang="en" sz="1700"/>
              <a:t>gtkconv.c (Line 3106)</a:t>
            </a:r>
          </a:p>
          <a:p>
            <a:pPr indent="-336550" lvl="0" marL="457200" rtl="0">
              <a:lnSpc>
                <a:spcPct val="115000"/>
              </a:lnSpc>
              <a:spcBef>
                <a:spcPts val="0"/>
              </a:spcBef>
              <a:buClr>
                <a:schemeClr val="dk1"/>
              </a:buClr>
              <a:buSzPct val="100000"/>
              <a:buFont typeface="Arial"/>
              <a:buChar char="-"/>
            </a:pPr>
            <a:r>
              <a:rPr lang="en" sz="1700"/>
              <a:t>GtkItemFactoryEntry menu_items[]</a:t>
            </a:r>
          </a:p>
          <a:p>
            <a:pPr lvl="0" rtl="0">
              <a:spcBef>
                <a:spcPts val="0"/>
              </a:spcBef>
              <a:buClr>
                <a:schemeClr val="dk1"/>
              </a:buClr>
              <a:buFont typeface="Arial"/>
              <a:buNone/>
            </a:pPr>
            <a:r>
              <a:t/>
            </a:r>
            <a:endParaRPr b="1" sz="2400"/>
          </a:p>
          <a:p>
            <a:pPr lvl="0" rtl="0">
              <a:spcBef>
                <a:spcPts val="0"/>
              </a:spcBef>
              <a:buNone/>
            </a:pPr>
            <a:r>
              <a:t/>
            </a:r>
            <a:endParaRPr/>
          </a:p>
        </p:txBody>
      </p:sp>
      <p:pic>
        <p:nvPicPr>
          <p:cNvPr id="376" name="Shape 376"/>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Estimated Time vs. Actual Time	</a:t>
            </a:r>
          </a:p>
        </p:txBody>
      </p:sp>
      <p:sp>
        <p:nvSpPr>
          <p:cNvPr id="382" name="Shape 382"/>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u="sng"/>
              <a:t>Estimated Time:</a:t>
            </a:r>
            <a:r>
              <a:rPr lang="en"/>
              <a:t>  2 minutes</a:t>
            </a:r>
          </a:p>
          <a:p>
            <a:pPr indent="-419100" lvl="0" marL="457200" rtl="0">
              <a:spcBef>
                <a:spcPts val="0"/>
              </a:spcBef>
              <a:buClr>
                <a:schemeClr val="dk1"/>
              </a:buClr>
              <a:buSzPct val="100000"/>
              <a:buFont typeface="Arial"/>
              <a:buChar char="-"/>
            </a:pPr>
            <a:r>
              <a:rPr lang="en" u="sng"/>
              <a:t>Actual Time:</a:t>
            </a:r>
            <a:r>
              <a:rPr lang="en"/>
              <a:t> 2 minutes</a:t>
            </a:r>
          </a:p>
          <a:p>
            <a:pPr indent="-419100" lvl="0" marL="457200" rtl="0">
              <a:spcBef>
                <a:spcPts val="0"/>
              </a:spcBef>
              <a:buClr>
                <a:schemeClr val="dk1"/>
              </a:buClr>
              <a:buSzPct val="100000"/>
              <a:buFont typeface="Arial"/>
              <a:buChar char="-"/>
            </a:pPr>
            <a:r>
              <a:rPr lang="en"/>
              <a:t>Similar to a previous fix: text size shortcut</a:t>
            </a:r>
          </a:p>
        </p:txBody>
      </p:sp>
      <p:pic>
        <p:nvPicPr>
          <p:cNvPr id="383" name="Shape 383"/>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Tests</a:t>
            </a:r>
          </a:p>
        </p:txBody>
      </p:sp>
      <p:sp>
        <p:nvSpPr>
          <p:cNvPr id="389" name="Shape 389"/>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Checking if the shortcut is added under “conversation” in the toolbar. </a:t>
            </a:r>
          </a:p>
          <a:p>
            <a:pPr rtl="0">
              <a:spcBef>
                <a:spcPts val="0"/>
              </a:spcBef>
              <a:buNone/>
            </a:pPr>
            <a:r>
              <a:t/>
            </a:r>
            <a:endParaRPr/>
          </a:p>
          <a:p>
            <a:pPr lvl="0" rtl="0">
              <a:spcBef>
                <a:spcPts val="0"/>
              </a:spcBef>
              <a:buNone/>
            </a:pPr>
            <a:r>
              <a:rPr lang="en"/>
              <a:t>Using the key to see if the chat history log pops up. </a:t>
            </a:r>
          </a:p>
        </p:txBody>
      </p:sp>
      <p:pic>
        <p:nvPicPr>
          <p:cNvPr id="390" name="Shape 390"/>
          <p:cNvPicPr preferRelativeResize="0"/>
          <p:nvPr/>
        </p:nvPicPr>
        <p:blipFill>
          <a:blip r:embed="rId3">
            <a:alphaModFix/>
          </a:blip>
          <a:stretch>
            <a:fillRect/>
          </a:stretch>
        </p:blipFill>
        <p:spPr>
          <a:xfrm flipH="1">
            <a:off x="8030321" y="0"/>
            <a:ext cx="1113677" cy="1063374"/>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Thank You</a:t>
            </a:r>
          </a:p>
        </p:txBody>
      </p:sp>
      <p:sp>
        <p:nvSpPr>
          <p:cNvPr id="396" name="Shape 39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AutoNum type="arabicPeriod"/>
            </a:pPr>
            <a:r>
              <a:rPr lang="en"/>
              <a:t>We hope you enjoyed the presentation.</a:t>
            </a:r>
          </a:p>
          <a:p>
            <a:pPr indent="-419100" lvl="0" marL="457200" rtl="0">
              <a:spcBef>
                <a:spcPts val="0"/>
              </a:spcBef>
              <a:buClr>
                <a:schemeClr val="dk1"/>
              </a:buClr>
              <a:buSzPct val="100000"/>
              <a:buFont typeface="Arial"/>
              <a:buAutoNum type="arabicPeriod"/>
            </a:pPr>
            <a:r>
              <a:rPr lang="en"/>
              <a:t>If you’ve got questions/comments/concerns, now is the time to ask them to us.</a:t>
            </a:r>
          </a:p>
          <a:p>
            <a:pPr indent="-419100" lvl="0" marL="457200" rtl="0">
              <a:spcBef>
                <a:spcPts val="0"/>
              </a:spcBef>
              <a:buClr>
                <a:schemeClr val="dk1"/>
              </a:buClr>
              <a:buSzPct val="100000"/>
              <a:buFont typeface="Arial"/>
              <a:buAutoNum type="arabicPeriod"/>
            </a:pPr>
            <a:r>
              <a:rPr lang="en"/>
              <a:t>Thank you for your time. </a:t>
            </a:r>
          </a:p>
          <a:p>
            <a:pPr indent="-419100" lvl="0" marL="457200" rtl="0">
              <a:spcBef>
                <a:spcPts val="0"/>
              </a:spcBef>
              <a:buClr>
                <a:schemeClr val="dk1"/>
              </a:buClr>
              <a:buSzPct val="100000"/>
              <a:buFont typeface="Arial"/>
              <a:buAutoNum type="arabicPeriod"/>
            </a:pPr>
            <a:r>
              <a:rPr lang="en"/>
              <a:t>Have a great summer everyone. </a:t>
            </a:r>
          </a:p>
          <a:p>
            <a:pPr>
              <a:spcBef>
                <a:spcPts val="0"/>
              </a:spcBef>
              <a:buNone/>
            </a:pPr>
            <a:r>
              <a:t/>
            </a:r>
            <a:endParaRPr/>
          </a:p>
        </p:txBody>
      </p:sp>
      <p:pic>
        <p:nvPicPr>
          <p:cNvPr id="397" name="Shape 397"/>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Management Issues</a:t>
            </a:r>
          </a:p>
        </p:txBody>
      </p:sp>
      <p:sp>
        <p:nvSpPr>
          <p:cNvPr id="61" name="Shape 61"/>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t/>
            </a:r>
            <a:endParaRPr/>
          </a:p>
          <a:p>
            <a:pPr rtl="0">
              <a:spcBef>
                <a:spcPts val="0"/>
              </a:spcBef>
              <a:buNone/>
            </a:pPr>
            <a:r>
              <a:rPr lang="en"/>
              <a:t>-Didn’t use branches</a:t>
            </a:r>
          </a:p>
          <a:p>
            <a:pPr rtl="0">
              <a:spcBef>
                <a:spcPts val="0"/>
              </a:spcBef>
              <a:buNone/>
            </a:pPr>
            <a:r>
              <a:t/>
            </a:r>
            <a:endParaRPr/>
          </a:p>
          <a:p>
            <a:pPr indent="0" marL="0" rtl="0">
              <a:spcBef>
                <a:spcPts val="0"/>
              </a:spcBef>
              <a:buNone/>
            </a:pPr>
            <a:r>
              <a:rPr lang="en"/>
              <a:t>-Collaborated through text message </a:t>
            </a:r>
          </a:p>
          <a:p>
            <a:pPr indent="0" marL="0" rtl="0">
              <a:spcBef>
                <a:spcPts val="0"/>
              </a:spcBef>
              <a:buNone/>
            </a:pPr>
            <a:r>
              <a:t/>
            </a:r>
            <a:endParaRPr/>
          </a:p>
          <a:p>
            <a:pPr indent="0" marL="0">
              <a:spcBef>
                <a:spcPts val="0"/>
              </a:spcBef>
              <a:buNone/>
            </a:pPr>
            <a:r>
              <a:t/>
            </a:r>
            <a:endParaRPr/>
          </a:p>
        </p:txBody>
      </p:sp>
      <p:pic>
        <p:nvPicPr>
          <p:cNvPr id="62" name="Shape 62"/>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Maintainability Issues</a:t>
            </a:r>
          </a:p>
        </p:txBody>
      </p:sp>
      <p:sp>
        <p:nvSpPr>
          <p:cNvPr id="68" name="Shape 68"/>
          <p:cNvSpPr txBox="1"/>
          <p:nvPr>
            <p:ph idx="1" type="body"/>
          </p:nvPr>
        </p:nvSpPr>
        <p:spPr>
          <a:xfrm>
            <a:off x="457200" y="1015550"/>
            <a:ext cx="8229600" cy="4044000"/>
          </a:xfrm>
          <a:prstGeom prst="rect">
            <a:avLst/>
          </a:prstGeom>
        </p:spPr>
        <p:txBody>
          <a:bodyPr anchorCtr="0" anchor="t" bIns="91425" lIns="91425" rIns="91425" tIns="91425">
            <a:noAutofit/>
          </a:bodyPr>
          <a:lstStyle/>
          <a:p>
            <a:pPr indent="-381000" lvl="0" marL="457200" rtl="0">
              <a:spcBef>
                <a:spcPts val="0"/>
              </a:spcBef>
              <a:buClr>
                <a:schemeClr val="dk1"/>
              </a:buClr>
              <a:buSzPct val="100000"/>
              <a:buFont typeface="Arial"/>
              <a:buChar char="-"/>
            </a:pPr>
            <a:r>
              <a:rPr lang="en" sz="2400"/>
              <a:t>Comments not very helpful.</a:t>
            </a:r>
          </a:p>
          <a:p>
            <a:pPr indent="-381000" lvl="0" marL="457200" rtl="0">
              <a:spcBef>
                <a:spcPts val="0"/>
              </a:spcBef>
              <a:buClr>
                <a:schemeClr val="dk1"/>
              </a:buClr>
              <a:buSzPct val="100000"/>
              <a:buFont typeface="Arial"/>
              <a:buChar char="-"/>
            </a:pPr>
            <a:r>
              <a:rPr lang="en" sz="2400"/>
              <a:t>The need to adapt more features/bugs.</a:t>
            </a:r>
          </a:p>
          <a:p>
            <a:pPr indent="-381000" lvl="0" marL="457200" rtl="0">
              <a:spcBef>
                <a:spcPts val="0"/>
              </a:spcBef>
              <a:buClr>
                <a:schemeClr val="dk1"/>
              </a:buClr>
              <a:buSzPct val="100000"/>
              <a:buFont typeface="Arial"/>
              <a:buChar char="-"/>
            </a:pPr>
            <a:r>
              <a:rPr lang="en" sz="2400"/>
              <a:t>Using git was a struggle.</a:t>
            </a:r>
          </a:p>
          <a:p>
            <a:pPr lvl="0" rtl="0">
              <a:spcBef>
                <a:spcPts val="0"/>
              </a:spcBef>
              <a:buNone/>
            </a:pPr>
            <a:r>
              <a:rPr lang="en" sz="2600"/>
              <a:t>Examples:</a:t>
            </a:r>
          </a:p>
          <a:p>
            <a:pPr indent="-381000" lvl="0" marL="457200" rtl="0">
              <a:spcBef>
                <a:spcPts val="0"/>
              </a:spcBef>
              <a:buClr>
                <a:schemeClr val="dk1"/>
              </a:buClr>
              <a:buSzPct val="100000"/>
              <a:buFont typeface="Arial"/>
              <a:buChar char="-"/>
            </a:pPr>
            <a:r>
              <a:rPr lang="en" sz="2400"/>
              <a:t>gtkaccount.c line 457</a:t>
            </a:r>
          </a:p>
          <a:p>
            <a:pPr rtl="0">
              <a:spcBef>
                <a:spcPts val="0"/>
              </a:spcBef>
              <a:buNone/>
            </a:pPr>
            <a:r>
              <a:rPr lang="en" sz="1400">
                <a:solidFill>
                  <a:srgbClr val="274E13"/>
                </a:solidFill>
              </a:rPr>
              <a:t>	/* cringe */</a:t>
            </a:r>
          </a:p>
          <a:p>
            <a:pPr rtl="0">
              <a:spcBef>
                <a:spcPts val="0"/>
              </a:spcBef>
              <a:buNone/>
            </a:pPr>
            <a:r>
              <a:rPr lang="en" sz="1800"/>
              <a:t>dialog-&gt;login_frame=gtk_widget_get_parent(gtk_widget_get_parent(frame));</a:t>
            </a:r>
          </a:p>
          <a:p>
            <a:pPr indent="-381000" lvl="0" marL="457200" rtl="0">
              <a:spcBef>
                <a:spcPts val="0"/>
              </a:spcBef>
              <a:buClr>
                <a:schemeClr val="dk1"/>
              </a:buClr>
              <a:buSzPct val="100000"/>
              <a:buFont typeface="Arial"/>
              <a:buChar char="-"/>
            </a:pPr>
            <a:r>
              <a:rPr lang="en" sz="2400"/>
              <a:t>gtkconv.c line 1335</a:t>
            </a:r>
          </a:p>
          <a:p>
            <a:pPr rtl="0">
              <a:lnSpc>
                <a:spcPct val="115000"/>
              </a:lnSpc>
              <a:spcBef>
                <a:spcPts val="0"/>
              </a:spcBef>
              <a:buNone/>
            </a:pPr>
            <a:r>
              <a:rPr lang="en" sz="1800">
                <a:solidFill>
                  <a:srgbClr val="FFFFFF"/>
                </a:solidFill>
              </a:rPr>
              <a:t>	</a:t>
            </a:r>
            <a:r>
              <a:rPr lang="en" sz="1400">
                <a:solidFill>
                  <a:srgbClr val="274E13"/>
                </a:solidFill>
              </a:rPr>
              <a:t>/* I will miss you */</a:t>
            </a:r>
          </a:p>
          <a:p>
            <a:pPr rtl="0">
              <a:lnSpc>
                <a:spcPct val="115000"/>
              </a:lnSpc>
              <a:spcBef>
                <a:spcPts val="0"/>
              </a:spcBef>
              <a:buNone/>
            </a:pPr>
            <a:r>
              <a:rPr lang="en" sz="1800">
                <a:solidFill>
                  <a:srgbClr val="000000"/>
                </a:solidFill>
              </a:rPr>
              <a:t>purple_conversation_set_ui_ops(conv, NULL);</a:t>
            </a:r>
          </a:p>
          <a:p>
            <a:pPr lvl="0" rtl="0">
              <a:spcBef>
                <a:spcPts val="0"/>
              </a:spcBef>
              <a:buNone/>
            </a:pPr>
            <a:r>
              <a:t/>
            </a:r>
            <a:endParaRPr sz="2600"/>
          </a:p>
          <a:p>
            <a:pPr>
              <a:spcBef>
                <a:spcPts val="0"/>
              </a:spcBef>
              <a:buNone/>
            </a:pPr>
            <a:r>
              <a:t/>
            </a:r>
            <a:endParaRPr/>
          </a:p>
        </p:txBody>
      </p:sp>
      <p:pic>
        <p:nvPicPr>
          <p:cNvPr id="69" name="Shape 69"/>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Team Meetings Summary</a:t>
            </a:r>
          </a:p>
        </p:txBody>
      </p:sp>
      <p:sp>
        <p:nvSpPr>
          <p:cNvPr id="75" name="Shape 7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r>
              <a:rPr lang="en" sz="2500"/>
              <a:t>Before March we didn't have any out of class meetings.</a:t>
            </a:r>
          </a:p>
          <a:p>
            <a:pPr lvl="0" rtl="0">
              <a:spcBef>
                <a:spcPts val="0"/>
              </a:spcBef>
              <a:buNone/>
            </a:pPr>
            <a:r>
              <a:rPr lang="en" sz="2500"/>
              <a:t>- Team meetings were mostly to check up on each other</a:t>
            </a:r>
          </a:p>
          <a:p>
            <a:pPr lvl="0" rtl="0">
              <a:spcBef>
                <a:spcPts val="0"/>
              </a:spcBef>
              <a:buNone/>
            </a:pPr>
            <a:r>
              <a:rPr lang="en" sz="2500"/>
              <a:t>- Would all individually work on the same bug and communicate about issues</a:t>
            </a:r>
          </a:p>
          <a:p>
            <a:pPr lvl="0" rtl="0">
              <a:spcBef>
                <a:spcPts val="0"/>
              </a:spcBef>
              <a:buClr>
                <a:schemeClr val="dk1"/>
              </a:buClr>
              <a:buSzPct val="44000"/>
              <a:buFont typeface="Arial"/>
              <a:buNone/>
            </a:pPr>
            <a:r>
              <a:rPr lang="en" sz="2500"/>
              <a:t>- Team members constantly updated the wiki to provide information about issues that we faced and how we got around them. The wiki also contains a list of fixed bugs, and the code modifications that were done in detail.</a:t>
            </a:r>
          </a:p>
          <a:p>
            <a:pPr>
              <a:spcBef>
                <a:spcPts val="0"/>
              </a:spcBef>
              <a:buNone/>
            </a:pPr>
            <a:r>
              <a:t/>
            </a:r>
            <a:endParaRPr/>
          </a:p>
        </p:txBody>
      </p:sp>
      <p:pic>
        <p:nvPicPr>
          <p:cNvPr id="76" name="Shape 76"/>
          <p:cNvPicPr preferRelativeResize="0"/>
          <p:nvPr/>
        </p:nvPicPr>
        <p:blipFill>
          <a:blip r:embed="rId3">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idx="1" type="body"/>
          </p:nvPr>
        </p:nvSpPr>
        <p:spPr>
          <a:xfrm>
            <a:off x="457200" y="1200150"/>
            <a:ext cx="8229600" cy="3725699"/>
          </a:xfrm>
          <a:prstGeom prst="rect">
            <a:avLst/>
          </a:prstGeom>
          <a:ln cap="flat" w="9525">
            <a:solidFill>
              <a:srgbClr val="FF0000"/>
            </a:solidFill>
            <a:prstDash val="solid"/>
            <a:round/>
            <a:headEnd len="med" w="med" type="none"/>
            <a:tailEnd len="med" w="med" type="none"/>
          </a:ln>
        </p:spPr>
        <p:txBody>
          <a:bodyPr anchorCtr="0" anchor="t" bIns="91425" lIns="91425" rIns="91425" tIns="91425">
            <a:noAutofit/>
          </a:bodyPr>
          <a:lstStyle/>
          <a:p>
            <a:pPr>
              <a:spcBef>
                <a:spcPts val="0"/>
              </a:spcBef>
              <a:buNone/>
            </a:pPr>
            <a:r>
              <a:t/>
            </a:r>
            <a:endParaRPr/>
          </a:p>
        </p:txBody>
      </p:sp>
      <p:pic>
        <p:nvPicPr>
          <p:cNvPr id="82" name="Shape 82"/>
          <p:cNvPicPr preferRelativeResize="0"/>
          <p:nvPr/>
        </p:nvPicPr>
        <p:blipFill>
          <a:blip r:embed="rId3">
            <a:alphaModFix/>
          </a:blip>
          <a:stretch>
            <a:fillRect/>
          </a:stretch>
        </p:blipFill>
        <p:spPr>
          <a:xfrm>
            <a:off x="2082925" y="981787"/>
            <a:ext cx="4467225" cy="4162425"/>
          </a:xfrm>
          <a:prstGeom prst="rect">
            <a:avLst/>
          </a:prstGeom>
          <a:noFill/>
          <a:ln>
            <a:noFill/>
          </a:ln>
        </p:spPr>
      </p:pic>
      <p:pic>
        <p:nvPicPr>
          <p:cNvPr id="83" name="Shape 83"/>
          <p:cNvPicPr preferRelativeResize="0"/>
          <p:nvPr/>
        </p:nvPicPr>
        <p:blipFill>
          <a:blip r:embed="rId4">
            <a:alphaModFix/>
          </a:blip>
          <a:stretch>
            <a:fillRect/>
          </a:stretch>
        </p:blipFill>
        <p:spPr>
          <a:xfrm flipH="1">
            <a:off x="7485749" y="0"/>
            <a:ext cx="1658248" cy="1583352"/>
          </a:xfrm>
          <a:prstGeom prst="rect">
            <a:avLst/>
          </a:prstGeom>
          <a:noFill/>
          <a:ln>
            <a:noFill/>
          </a:ln>
        </p:spPr>
      </p:pic>
      <p:cxnSp>
        <p:nvCxnSpPr>
          <p:cNvPr id="84" name="Shape 84"/>
          <p:cNvCxnSpPr/>
          <p:nvPr/>
        </p:nvCxnSpPr>
        <p:spPr>
          <a:xfrm>
            <a:off x="2137150" y="2740475"/>
            <a:ext cx="4393200" cy="20400"/>
          </a:xfrm>
          <a:prstGeom prst="straightConnector1">
            <a:avLst/>
          </a:prstGeom>
          <a:noFill/>
          <a:ln cap="flat" w="19050">
            <a:solidFill>
              <a:srgbClr val="FF0000"/>
            </a:solidFill>
            <a:prstDash val="solid"/>
            <a:round/>
            <a:headEnd len="lg" w="lg" type="none"/>
            <a:tailEnd len="lg" w="lg" type="none"/>
          </a:ln>
        </p:spPr>
      </p:cxnSp>
      <p:sp>
        <p:nvSpPr>
          <p:cNvPr id="85" name="Shape 8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Fix #1 Odd Facebook Name Display</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Source File Changed</a:t>
            </a:r>
          </a:p>
        </p:txBody>
      </p:sp>
      <p:sp>
        <p:nvSpPr>
          <p:cNvPr id="91" name="Shape 91"/>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a:spcBef>
                <a:spcPts val="0"/>
              </a:spcBef>
              <a:buClr>
                <a:schemeClr val="dk1"/>
              </a:buClr>
              <a:buSzPct val="100000"/>
              <a:buFont typeface="Arial"/>
              <a:buChar char="-"/>
            </a:pPr>
            <a:r>
              <a:rPr lang="en"/>
              <a:t>gtkblist.c, 1 line changed</a:t>
            </a:r>
          </a:p>
        </p:txBody>
      </p:sp>
      <p:pic>
        <p:nvPicPr>
          <p:cNvPr id="92" name="Shape 92"/>
          <p:cNvPicPr preferRelativeResize="0"/>
          <p:nvPr/>
        </p:nvPicPr>
        <p:blipFill>
          <a:blip r:embed="rId3">
            <a:alphaModFix/>
          </a:blip>
          <a:stretch>
            <a:fillRect/>
          </a:stretch>
        </p:blipFill>
        <p:spPr>
          <a:xfrm>
            <a:off x="867900" y="2097337"/>
            <a:ext cx="7162800" cy="1419225"/>
          </a:xfrm>
          <a:prstGeom prst="rect">
            <a:avLst/>
          </a:prstGeom>
          <a:noFill/>
          <a:ln>
            <a:noFill/>
          </a:ln>
        </p:spPr>
      </p:pic>
      <p:pic>
        <p:nvPicPr>
          <p:cNvPr id="93" name="Shape 93"/>
          <p:cNvPicPr preferRelativeResize="0"/>
          <p:nvPr/>
        </p:nvPicPr>
        <p:blipFill>
          <a:blip r:embed="rId4">
            <a:alphaModFix/>
          </a:blip>
          <a:stretch>
            <a:fillRect/>
          </a:stretch>
        </p:blipFill>
        <p:spPr>
          <a:xfrm flipH="1">
            <a:off x="7485749" y="0"/>
            <a:ext cx="1658248" cy="1583352"/>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